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8"/>
  </p:notesMasterIdLst>
  <p:sldIdLst>
    <p:sldId id="256" r:id="rId2"/>
    <p:sldId id="258" r:id="rId3"/>
    <p:sldId id="305" r:id="rId4"/>
    <p:sldId id="306" r:id="rId5"/>
    <p:sldId id="318" r:id="rId6"/>
    <p:sldId id="327" r:id="rId7"/>
    <p:sldId id="319" r:id="rId8"/>
    <p:sldId id="326" r:id="rId9"/>
    <p:sldId id="325" r:id="rId10"/>
    <p:sldId id="324" r:id="rId11"/>
    <p:sldId id="331" r:id="rId12"/>
    <p:sldId id="328" r:id="rId13"/>
    <p:sldId id="330" r:id="rId14"/>
    <p:sldId id="322" r:id="rId15"/>
    <p:sldId id="320" r:id="rId16"/>
    <p:sldId id="279" r:id="rId17"/>
  </p:sldIdLst>
  <p:sldSz cx="9144000" cy="5143500" type="screen16x9"/>
  <p:notesSz cx="6858000" cy="9144000"/>
  <p:embeddedFontLst>
    <p:embeddedFont>
      <p:font typeface="Arvo" panose="020B0604020202020204" charset="0"/>
      <p:regular r:id="rId19"/>
      <p:bold r:id="rId20"/>
      <p:italic r:id="rId21"/>
      <p:boldItalic r:id="rId22"/>
    </p:embeddedFont>
    <p:embeddedFont>
      <p:font typeface="Roboto Condensed"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Roboto Condensed Ligh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7389E60-1EAF-487F-9AAD-6A92791D4B6A}">
  <a:tblStyle styleId="{B7389E60-1EAF-487F-9AAD-6A92791D4B6A}"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33" autoAdjust="0"/>
  </p:normalViewPr>
  <p:slideViewPr>
    <p:cSldViewPr snapToGrid="0">
      <p:cViewPr>
        <p:scale>
          <a:sx n="66" d="100"/>
          <a:sy n="66" d="100"/>
        </p:scale>
        <p:origin x="2094" y="8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extLst>
      <p:ext uri="{BB962C8B-B14F-4D97-AF65-F5344CB8AC3E}">
        <p14:creationId xmlns:p14="http://schemas.microsoft.com/office/powerpoint/2010/main" val="417546883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8091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s-EC" dirty="0"/>
              <a:t>Añadir Integrantes</a:t>
            </a:r>
            <a:endParaRPr dirty="0"/>
          </a:p>
        </p:txBody>
      </p:sp>
    </p:spTree>
    <p:extLst>
      <p:ext uri="{BB962C8B-B14F-4D97-AF65-F5344CB8AC3E}">
        <p14:creationId xmlns:p14="http://schemas.microsoft.com/office/powerpoint/2010/main" val="398751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59686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319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5869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7544483" y="657775"/>
            <a:ext cx="1299300" cy="432900"/>
          </a:xfrm>
          <a:prstGeom prst="triangle">
            <a:avLst>
              <a:gd name="adj" fmla="val 32425"/>
            </a:avLst>
          </a:prstGeom>
          <a:solidFill>
            <a:srgbClr val="26324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11" name="Shape 11"/>
          <p:cNvGrpSpPr/>
          <p:nvPr/>
        </p:nvGrpSpPr>
        <p:grpSpPr>
          <a:xfrm>
            <a:off x="0" y="-7088"/>
            <a:ext cx="8661398" cy="5150588"/>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4" name="Shape 14"/>
          <p:cNvGrpSpPr/>
          <p:nvPr/>
        </p:nvGrpSpPr>
        <p:grpSpPr>
          <a:xfrm rot="10800000" flipH="1">
            <a:off x="1" y="1090763"/>
            <a:ext cx="8847502" cy="2961975"/>
            <a:chOff x="-8178042" y="-4493254"/>
            <a:chExt cx="19483598" cy="6522736"/>
          </a:xfrm>
        </p:grpSpPr>
        <p:sp>
          <p:nvSpPr>
            <p:cNvPr id="15" name="Shape 15"/>
            <p:cNvSpPr/>
            <p:nvPr/>
          </p:nvSpPr>
          <p:spPr>
            <a:xfrm>
              <a:off x="-8178042" y="-4493118"/>
              <a:ext cx="12968400" cy="6522600"/>
            </a:xfrm>
            <a:prstGeom prst="rect">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16" name="Shape 16"/>
            <p:cNvSpPr/>
            <p:nvPr/>
          </p:nvSpPr>
          <p:spPr>
            <a:xfrm>
              <a:off x="4782955" y="-4493254"/>
              <a:ext cx="6522600" cy="6522600"/>
            </a:xfrm>
            <a:prstGeom prst="rtTriangle">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17" name="Shape 17"/>
          <p:cNvGrpSpPr/>
          <p:nvPr/>
        </p:nvGrpSpPr>
        <p:grpSpPr>
          <a:xfrm>
            <a:off x="3677236" y="4278349"/>
            <a:ext cx="5480829" cy="432996"/>
            <a:chOff x="5582265" y="4646738"/>
            <a:chExt cx="5480829" cy="432996"/>
          </a:xfrm>
        </p:grpSpPr>
        <p:sp>
          <p:nvSpPr>
            <p:cNvPr id="18" name="Shape 18"/>
            <p:cNvSpPr/>
            <p:nvPr/>
          </p:nvSpPr>
          <p:spPr>
            <a:xfrm rot="10800000">
              <a:off x="5582265"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lvl="0">
                <a:spcBef>
                  <a:spcPts val="0"/>
                </a:spcBef>
                <a:buNone/>
              </a:pPr>
              <a:endParaRPr/>
            </a:p>
          </p:txBody>
        </p:sp>
        <p:grpSp>
          <p:nvGrpSpPr>
            <p:cNvPr id="19" name="Shape 19"/>
            <p:cNvGrpSpPr/>
            <p:nvPr/>
          </p:nvGrpSpPr>
          <p:grpSpPr>
            <a:xfrm flipH="1">
              <a:off x="5585232" y="4646738"/>
              <a:ext cx="5477861" cy="304551"/>
              <a:chOff x="-24158748" y="330075"/>
              <a:chExt cx="30568423" cy="1699506"/>
            </a:xfrm>
          </p:grpSpPr>
          <p:sp>
            <p:nvSpPr>
              <p:cNvPr id="20" name="Shape 20"/>
              <p:cNvSpPr/>
              <p:nvPr/>
            </p:nvSpPr>
            <p:spPr>
              <a:xfrm>
                <a:off x="-24158748" y="330081"/>
                <a:ext cx="28908000" cy="1699500"/>
              </a:xfrm>
              <a:prstGeom prst="rect">
                <a:avLst/>
              </a:prstGeom>
              <a:solidFill>
                <a:srgbClr val="FF9800"/>
              </a:solidFill>
              <a:ln>
                <a:noFill/>
              </a:ln>
            </p:spPr>
            <p:txBody>
              <a:bodyPr wrap="square" lIns="91425" tIns="91425" rIns="91425" bIns="91425" anchor="ctr" anchorCtr="0">
                <a:noAutofit/>
              </a:bodyPr>
              <a:lstStyle/>
              <a:p>
                <a:pPr lvl="0" rtl="0">
                  <a:spcBef>
                    <a:spcPts val="0"/>
                  </a:spcBef>
                  <a:buNone/>
                </a:pPr>
                <a:endParaRPr/>
              </a:p>
            </p:txBody>
          </p:sp>
          <p:sp>
            <p:nvSpPr>
              <p:cNvPr id="21" name="Shape 21"/>
              <p:cNvSpPr/>
              <p:nvPr/>
            </p:nvSpPr>
            <p:spPr>
              <a:xfrm>
                <a:off x="4710175" y="330075"/>
                <a:ext cx="1699500" cy="1699500"/>
              </a:xfrm>
              <a:prstGeom prst="rtTriangle">
                <a:avLst/>
              </a:prstGeom>
              <a:solidFill>
                <a:srgbClr val="FF9800"/>
              </a:solidFill>
              <a:ln>
                <a:noFill/>
              </a:ln>
            </p:spPr>
            <p:txBody>
              <a:bodyPr wrap="square" lIns="91425" tIns="91425" rIns="91425" bIns="91425" anchor="ctr" anchorCtr="0">
                <a:noAutofit/>
              </a:bodyPr>
              <a:lstStyle/>
              <a:p>
                <a:pPr lvl="0">
                  <a:spcBef>
                    <a:spcPts val="0"/>
                  </a:spcBef>
                  <a:buNone/>
                </a:pPr>
                <a:endParaRPr/>
              </a:p>
            </p:txBody>
          </p:sp>
        </p:grpSp>
      </p:grpSp>
      <p:sp>
        <p:nvSpPr>
          <p:cNvPr id="22" name="Shape 22"/>
          <p:cNvSpPr txBox="1">
            <a:spLocks noGrp="1"/>
          </p:cNvSpPr>
          <p:nvPr>
            <p:ph type="ctrTitle"/>
          </p:nvPr>
        </p:nvSpPr>
        <p:spPr>
          <a:xfrm>
            <a:off x="685800" y="1090750"/>
            <a:ext cx="5367900" cy="2961900"/>
          </a:xfrm>
          <a:prstGeom prst="rect">
            <a:avLst/>
          </a:prstGeom>
        </p:spPr>
        <p:txBody>
          <a:bodyPr wrap="square" lIns="91425" tIns="91425" rIns="91425" bIns="91425" anchor="ctr" anchorCtr="0"/>
          <a:lstStyle>
            <a:lvl1pPr lvl="0">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23"/>
        <p:cNvGrpSpPr/>
        <p:nvPr/>
      </p:nvGrpSpPr>
      <p:grpSpPr>
        <a:xfrm>
          <a:off x="0" y="0"/>
          <a:ext cx="0" cy="0"/>
          <a:chOff x="0" y="0"/>
          <a:chExt cx="0" cy="0"/>
        </a:xfrm>
      </p:grpSpPr>
      <p:sp>
        <p:nvSpPr>
          <p:cNvPr id="24" name="Shape 24"/>
          <p:cNvSpPr/>
          <p:nvPr/>
        </p:nvSpPr>
        <p:spPr>
          <a:xfrm>
            <a:off x="5697214" y="2635519"/>
            <a:ext cx="889200" cy="296400"/>
          </a:xfrm>
          <a:prstGeom prst="triangle">
            <a:avLst>
              <a:gd name="adj" fmla="val 32425"/>
            </a:avLst>
          </a:prstGeom>
          <a:solidFill>
            <a:srgbClr val="26324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25" name="Shape 25"/>
          <p:cNvGrpSpPr/>
          <p:nvPr/>
        </p:nvGrpSpPr>
        <p:grpSpPr>
          <a:xfrm>
            <a:off x="0" y="-7088"/>
            <a:ext cx="8661398" cy="5150588"/>
            <a:chOff x="0" y="-7088"/>
            <a:chExt cx="8661398" cy="5150588"/>
          </a:xfrm>
        </p:grpSpPr>
        <p:sp>
          <p:nvSpPr>
            <p:cNvPr id="26" name="Shape 26"/>
            <p:cNvSpPr/>
            <p:nvPr/>
          </p:nvSpPr>
          <p:spPr>
            <a:xfrm>
              <a:off x="0" y="0"/>
              <a:ext cx="3525000" cy="5143500"/>
            </a:xfrm>
            <a:prstGeom prst="rect">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rot="10800000" flipH="1">
              <a:off x="3517898" y="-7088"/>
              <a:ext cx="5143500" cy="5143500"/>
            </a:xfrm>
            <a:prstGeom prst="rtTriangle">
              <a:avLst/>
            </a:prstGeom>
            <a:solidFill>
              <a:srgbClr val="C7D3E6"/>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28" name="Shape 28"/>
          <p:cNvGrpSpPr/>
          <p:nvPr/>
        </p:nvGrpSpPr>
        <p:grpSpPr>
          <a:xfrm rot="10800000" flipH="1">
            <a:off x="-2" y="2924826"/>
            <a:ext cx="6589087" cy="2027268"/>
            <a:chOff x="-9894852" y="-4493254"/>
            <a:chExt cx="21200407" cy="6522740"/>
          </a:xfrm>
        </p:grpSpPr>
        <p:sp>
          <p:nvSpPr>
            <p:cNvPr id="29" name="Shape 29"/>
            <p:cNvSpPr/>
            <p:nvPr/>
          </p:nvSpPr>
          <p:spPr>
            <a:xfrm>
              <a:off x="-9894852" y="-4493114"/>
              <a:ext cx="14685300" cy="6522600"/>
            </a:xfrm>
            <a:prstGeom prst="rect">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30" name="Shape 30"/>
            <p:cNvSpPr/>
            <p:nvPr/>
          </p:nvSpPr>
          <p:spPr>
            <a:xfrm>
              <a:off x="4782955" y="-4493254"/>
              <a:ext cx="6522600" cy="6522600"/>
            </a:xfrm>
            <a:prstGeom prst="rtTriangle">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31" name="Shape 31"/>
          <p:cNvGrpSpPr/>
          <p:nvPr/>
        </p:nvGrpSpPr>
        <p:grpSpPr>
          <a:xfrm>
            <a:off x="6946842" y="4472723"/>
            <a:ext cx="2202830" cy="670795"/>
            <a:chOff x="5575242" y="4472723"/>
            <a:chExt cx="2202830" cy="670795"/>
          </a:xfrm>
        </p:grpSpPr>
        <p:sp>
          <p:nvSpPr>
            <p:cNvPr id="32" name="Shape 32"/>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flipH="1">
              <a:off x="5734850" y="4472723"/>
              <a:ext cx="2040837" cy="670795"/>
              <a:chOff x="1297954" y="330075"/>
              <a:chExt cx="5169293" cy="1699506"/>
            </a:xfrm>
          </p:grpSpPr>
          <p:sp>
            <p:nvSpPr>
              <p:cNvPr id="34" name="Shape 34"/>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lvl="0" rtl="0">
                  <a:spcBef>
                    <a:spcPts val="0"/>
                  </a:spcBef>
                  <a:buNone/>
                </a:pPr>
                <a:endParaRPr/>
              </a:p>
            </p:txBody>
          </p:sp>
          <p:sp>
            <p:nvSpPr>
              <p:cNvPr id="35" name="Shape 35"/>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grpSp>
        <p:grpSp>
          <p:nvGrpSpPr>
            <p:cNvPr id="36" name="Shape 36"/>
            <p:cNvGrpSpPr/>
            <p:nvPr/>
          </p:nvGrpSpPr>
          <p:grpSpPr>
            <a:xfrm flipH="1">
              <a:off x="5578209" y="4646738"/>
              <a:ext cx="2199863" cy="304563"/>
              <a:chOff x="-5827153" y="330075"/>
              <a:chExt cx="12276019" cy="1699569"/>
            </a:xfrm>
          </p:grpSpPr>
          <p:sp>
            <p:nvSpPr>
              <p:cNvPr id="37" name="Shape 37"/>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lvl="0" rtl="0">
                  <a:spcBef>
                    <a:spcPts val="0"/>
                  </a:spcBef>
                  <a:buNone/>
                </a:pPr>
                <a:endParaRPr/>
              </a:p>
            </p:txBody>
          </p:sp>
          <p:sp>
            <p:nvSpPr>
              <p:cNvPr id="38" name="Shape 38"/>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lvl="0">
                  <a:spcBef>
                    <a:spcPts val="0"/>
                  </a:spcBef>
                  <a:buNone/>
                </a:pPr>
                <a:endParaRPr/>
              </a:p>
            </p:txBody>
          </p:sp>
        </p:grpSp>
      </p:grpSp>
      <p:sp>
        <p:nvSpPr>
          <p:cNvPr id="39" name="Shape 39"/>
          <p:cNvSpPr txBox="1">
            <a:spLocks noGrp="1"/>
          </p:cNvSpPr>
          <p:nvPr>
            <p:ph type="ctrTitle"/>
          </p:nvPr>
        </p:nvSpPr>
        <p:spPr>
          <a:xfrm>
            <a:off x="463525" y="2871148"/>
            <a:ext cx="4094400" cy="1159800"/>
          </a:xfrm>
          <a:prstGeom prst="rect">
            <a:avLst/>
          </a:prstGeom>
        </p:spPr>
        <p:txBody>
          <a:bodyPr wrap="square" lIns="91425" tIns="91425" rIns="91425" bIns="91425" anchor="b"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40" name="Shape 40"/>
          <p:cNvSpPr txBox="1">
            <a:spLocks noGrp="1"/>
          </p:cNvSpPr>
          <p:nvPr>
            <p:ph type="subTitle" idx="1"/>
          </p:nvPr>
        </p:nvSpPr>
        <p:spPr>
          <a:xfrm>
            <a:off x="463525" y="3975449"/>
            <a:ext cx="4094400" cy="784800"/>
          </a:xfrm>
          <a:prstGeom prst="rect">
            <a:avLst/>
          </a:prstGeom>
        </p:spPr>
        <p:txBody>
          <a:bodyPr wrap="square" lIns="91425" tIns="91425" rIns="91425" bIns="91425" anchor="t" anchorCtr="0"/>
          <a:lstStyle>
            <a:lvl1pPr lvl="0" rtl="0">
              <a:spcBef>
                <a:spcPts val="0"/>
              </a:spcBef>
              <a:buClr>
                <a:srgbClr val="FF9800"/>
              </a:buClr>
              <a:buSzPct val="100000"/>
              <a:buNone/>
              <a:defRPr sz="2000">
                <a:solidFill>
                  <a:srgbClr val="FF9800"/>
                </a:solidFill>
              </a:defRPr>
            </a:lvl1pPr>
            <a:lvl2pPr lvl="1" rtl="0">
              <a:spcBef>
                <a:spcPts val="0"/>
              </a:spcBef>
              <a:buClr>
                <a:srgbClr val="FF9800"/>
              </a:buClr>
              <a:buSzPct val="100000"/>
              <a:buNone/>
              <a:defRPr sz="2000">
                <a:solidFill>
                  <a:srgbClr val="FF9800"/>
                </a:solidFill>
              </a:defRPr>
            </a:lvl2pPr>
            <a:lvl3pPr lvl="2" rtl="0">
              <a:spcBef>
                <a:spcPts val="0"/>
              </a:spcBef>
              <a:buClr>
                <a:srgbClr val="FF9800"/>
              </a:buClr>
              <a:buSzPct val="100000"/>
              <a:buNone/>
              <a:defRPr sz="2000">
                <a:solidFill>
                  <a:srgbClr val="FF9800"/>
                </a:solidFill>
              </a:defRPr>
            </a:lvl3pPr>
            <a:lvl4pPr lvl="3" rtl="0">
              <a:spcBef>
                <a:spcPts val="0"/>
              </a:spcBef>
              <a:buClr>
                <a:srgbClr val="FF9800"/>
              </a:buClr>
              <a:buSzPct val="100000"/>
              <a:buNone/>
              <a:defRPr sz="2000">
                <a:solidFill>
                  <a:srgbClr val="FF9800"/>
                </a:solidFill>
              </a:defRPr>
            </a:lvl4pPr>
            <a:lvl5pPr lvl="4" rtl="0">
              <a:spcBef>
                <a:spcPts val="0"/>
              </a:spcBef>
              <a:buClr>
                <a:srgbClr val="FF9800"/>
              </a:buClr>
              <a:buSzPct val="100000"/>
              <a:buNone/>
              <a:defRPr sz="2000">
                <a:solidFill>
                  <a:srgbClr val="FF9800"/>
                </a:solidFill>
              </a:defRPr>
            </a:lvl5pPr>
            <a:lvl6pPr lvl="5" rtl="0">
              <a:spcBef>
                <a:spcPts val="0"/>
              </a:spcBef>
              <a:buClr>
                <a:srgbClr val="FF9800"/>
              </a:buClr>
              <a:buSzPct val="100000"/>
              <a:buNone/>
              <a:defRPr sz="2000">
                <a:solidFill>
                  <a:srgbClr val="FF9800"/>
                </a:solidFill>
              </a:defRPr>
            </a:lvl6pPr>
            <a:lvl7pPr lvl="6" rtl="0">
              <a:spcBef>
                <a:spcPts val="0"/>
              </a:spcBef>
              <a:buClr>
                <a:srgbClr val="FF9800"/>
              </a:buClr>
              <a:buSzPct val="100000"/>
              <a:buNone/>
              <a:defRPr sz="2000">
                <a:solidFill>
                  <a:srgbClr val="FF9800"/>
                </a:solidFill>
              </a:defRPr>
            </a:lvl7pPr>
            <a:lvl8pPr lvl="7" rtl="0">
              <a:spcBef>
                <a:spcPts val="0"/>
              </a:spcBef>
              <a:buClr>
                <a:srgbClr val="FF9800"/>
              </a:buClr>
              <a:buSzPct val="100000"/>
              <a:buNone/>
              <a:defRPr sz="2000">
                <a:solidFill>
                  <a:srgbClr val="FF9800"/>
                </a:solidFill>
              </a:defRPr>
            </a:lvl8pPr>
            <a:lvl9pPr lvl="8" rtl="0">
              <a:spcBef>
                <a:spcPts val="0"/>
              </a:spcBef>
              <a:buClr>
                <a:srgbClr val="FF9800"/>
              </a:buClr>
              <a:buSzPct val="100000"/>
              <a:buNone/>
              <a:defRPr sz="2000">
                <a:solidFill>
                  <a:srgbClr val="FF9800"/>
                </a:solidFill>
              </a:defRPr>
            </a:lvl9pPr>
          </a:lstStyle>
          <a:p>
            <a:endParaRPr/>
          </a:p>
        </p:txBody>
      </p:sp>
      <p:sp>
        <p:nvSpPr>
          <p:cNvPr id="41" name="Shape 41"/>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grpSp>
        <p:nvGrpSpPr>
          <p:cNvPr id="62" name="Shape 62"/>
          <p:cNvGrpSpPr/>
          <p:nvPr/>
        </p:nvGrpSpPr>
        <p:grpSpPr>
          <a:xfrm>
            <a:off x="-4" y="40"/>
            <a:ext cx="7072430" cy="1327315"/>
            <a:chOff x="-4" y="40"/>
            <a:chExt cx="7072430" cy="1327315"/>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nvGrpSpPr>
            <p:cNvPr id="64" name="Shape 64"/>
            <p:cNvGrpSpPr/>
            <p:nvPr/>
          </p:nvGrpSpPr>
          <p:grpSpPr>
            <a:xfrm rot="10800000" flipH="1">
              <a:off x="3" y="40"/>
              <a:ext cx="6756168" cy="1327315"/>
              <a:chOff x="-2168138" y="330075"/>
              <a:chExt cx="8650663" cy="1699506"/>
            </a:xfrm>
          </p:grpSpPr>
          <p:sp>
            <p:nvSpPr>
              <p:cNvPr id="65" name="Shape 65"/>
              <p:cNvSpPr/>
              <p:nvPr/>
            </p:nvSpPr>
            <p:spPr>
              <a:xfrm>
                <a:off x="-2168138" y="330081"/>
                <a:ext cx="6958200" cy="1699500"/>
              </a:xfrm>
              <a:prstGeom prst="rect">
                <a:avLst/>
              </a:prstGeom>
              <a:solidFill>
                <a:srgbClr val="C7D3E6"/>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6" name="Shape 66"/>
              <p:cNvSpPr/>
              <p:nvPr/>
            </p:nvSpPr>
            <p:spPr>
              <a:xfrm>
                <a:off x="4783025" y="330075"/>
                <a:ext cx="1699500" cy="1699500"/>
              </a:xfrm>
              <a:prstGeom prst="rtTriangle">
                <a:avLst/>
              </a:prstGeom>
              <a:solidFill>
                <a:srgbClr val="C7D3E6"/>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nvGrpSpPr>
            <p:cNvPr id="67" name="Shape 67"/>
            <p:cNvGrpSpPr/>
            <p:nvPr/>
          </p:nvGrpSpPr>
          <p:grpSpPr>
            <a:xfrm rot="10800000" flipH="1">
              <a:off x="-4" y="381007"/>
              <a:ext cx="7072430" cy="771744"/>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sp>
            <p:nvSpPr>
              <p:cNvPr id="69" name="Shape 69"/>
              <p:cNvSpPr/>
              <p:nvPr/>
            </p:nvSpPr>
            <p:spPr>
              <a:xfrm>
                <a:off x="4783025" y="330075"/>
                <a:ext cx="1699500" cy="1699500"/>
              </a:xfrm>
              <a:prstGeom prst="rtTriangle">
                <a:avLst/>
              </a:prstGeom>
              <a:solidFill>
                <a:srgbClr val="3F5378"/>
              </a:solidFill>
              <a:ln>
                <a:noFill/>
              </a:ln>
            </p:spPr>
            <p:txBody>
              <a:bodyPr wrap="square" lIns="91425" tIns="91425" rIns="91425" bIns="91425" anchor="ctr" anchorCtr="0">
                <a:noAutofit/>
              </a:bodyPr>
              <a:lstStyle/>
              <a:p>
                <a:pPr lvl="0" rtl="0">
                  <a:spcBef>
                    <a:spcPts val="0"/>
                  </a:spcBef>
                  <a:buNone/>
                </a:pPr>
                <a:endParaRPr>
                  <a:latin typeface="Arvo"/>
                  <a:ea typeface="Arvo"/>
                  <a:cs typeface="Arvo"/>
                  <a:sym typeface="Arvo"/>
                </a:endParaRPr>
              </a:p>
            </p:txBody>
          </p:sp>
        </p:grpSp>
      </p:grpSp>
      <p:grpSp>
        <p:nvGrpSpPr>
          <p:cNvPr id="70" name="Shape 70"/>
          <p:cNvGrpSpPr/>
          <p:nvPr/>
        </p:nvGrpSpPr>
        <p:grpSpPr>
          <a:xfrm>
            <a:off x="6946842" y="4472723"/>
            <a:ext cx="2202830" cy="670795"/>
            <a:chOff x="5575242" y="4472723"/>
            <a:chExt cx="2202830" cy="670795"/>
          </a:xfrm>
        </p:grpSpPr>
        <p:sp>
          <p:nvSpPr>
            <p:cNvPr id="71" name="Shape 71"/>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lvl="0">
                <a:spcBef>
                  <a:spcPts val="0"/>
                </a:spcBef>
                <a:buNone/>
              </a:pPr>
              <a:endParaRPr/>
            </a:p>
          </p:txBody>
        </p:sp>
        <p:grpSp>
          <p:nvGrpSpPr>
            <p:cNvPr id="72" name="Shape 72"/>
            <p:cNvGrpSpPr/>
            <p:nvPr/>
          </p:nvGrpSpPr>
          <p:grpSpPr>
            <a:xfrm flipH="1">
              <a:off x="5734850" y="4472723"/>
              <a:ext cx="2040837" cy="670795"/>
              <a:chOff x="1297954" y="330075"/>
              <a:chExt cx="5169293" cy="1699506"/>
            </a:xfrm>
          </p:grpSpPr>
          <p:sp>
            <p:nvSpPr>
              <p:cNvPr id="73" name="Shape 73"/>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lvl="0" rtl="0">
                  <a:spcBef>
                    <a:spcPts val="0"/>
                  </a:spcBef>
                  <a:buNone/>
                </a:pPr>
                <a:endParaRPr/>
              </a:p>
            </p:txBody>
          </p:sp>
          <p:sp>
            <p:nvSpPr>
              <p:cNvPr id="74" name="Shape 74"/>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grpSp>
        <p:grpSp>
          <p:nvGrpSpPr>
            <p:cNvPr id="75" name="Shape 75"/>
            <p:cNvGrpSpPr/>
            <p:nvPr/>
          </p:nvGrpSpPr>
          <p:grpSpPr>
            <a:xfrm flipH="1">
              <a:off x="5578209" y="4646738"/>
              <a:ext cx="2199863" cy="304563"/>
              <a:chOff x="-5827153" y="330075"/>
              <a:chExt cx="12276019" cy="1699569"/>
            </a:xfrm>
          </p:grpSpPr>
          <p:sp>
            <p:nvSpPr>
              <p:cNvPr id="76" name="Shape 76"/>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lvl="0" rtl="0">
                  <a:spcBef>
                    <a:spcPts val="0"/>
                  </a:spcBef>
                  <a:buNone/>
                </a:pPr>
                <a:endParaRPr/>
              </a:p>
            </p:txBody>
          </p:sp>
          <p:sp>
            <p:nvSpPr>
              <p:cNvPr id="77" name="Shape 77"/>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lvl="0">
                  <a:spcBef>
                    <a:spcPts val="0"/>
                  </a:spcBef>
                  <a:buNone/>
                </a:pPr>
                <a:endParaRPr/>
              </a:p>
            </p:txBody>
          </p:sp>
        </p:grpSp>
      </p:grpSp>
      <p:sp>
        <p:nvSpPr>
          <p:cNvPr id="78" name="Shape 78"/>
          <p:cNvSpPr txBox="1">
            <a:spLocks noGrp="1"/>
          </p:cNvSpPr>
          <p:nvPr>
            <p:ph type="title"/>
          </p:nvPr>
        </p:nvSpPr>
        <p:spPr>
          <a:xfrm>
            <a:off x="814275" y="392575"/>
            <a:ext cx="5492400" cy="7662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9" name="Shape 79"/>
          <p:cNvSpPr txBox="1">
            <a:spLocks noGrp="1"/>
          </p:cNvSpPr>
          <p:nvPr>
            <p:ph type="body" idx="1"/>
          </p:nvPr>
        </p:nvSpPr>
        <p:spPr>
          <a:xfrm>
            <a:off x="814275" y="1327350"/>
            <a:ext cx="6132600" cy="31455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0" name="Shape 80"/>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grpSp>
        <p:nvGrpSpPr>
          <p:cNvPr id="164" name="Shape 164"/>
          <p:cNvGrpSpPr/>
          <p:nvPr/>
        </p:nvGrpSpPr>
        <p:grpSpPr>
          <a:xfrm>
            <a:off x="6946842" y="4472723"/>
            <a:ext cx="2202830" cy="670795"/>
            <a:chOff x="5575242" y="4472723"/>
            <a:chExt cx="2202830" cy="670795"/>
          </a:xfrm>
        </p:grpSpPr>
        <p:sp>
          <p:nvSpPr>
            <p:cNvPr id="165" name="Shape 165"/>
            <p:cNvSpPr/>
            <p:nvPr/>
          </p:nvSpPr>
          <p:spPr>
            <a:xfrm rot="10800000">
              <a:off x="5575242" y="4948334"/>
              <a:ext cx="394200" cy="131400"/>
            </a:xfrm>
            <a:prstGeom prst="triangle">
              <a:avLst>
                <a:gd name="adj" fmla="val 32425"/>
              </a:avLst>
            </a:prstGeom>
            <a:solidFill>
              <a:srgbClr val="D26F00"/>
            </a:solidFill>
            <a:ln>
              <a:noFill/>
            </a:ln>
          </p:spPr>
          <p:txBody>
            <a:bodyPr wrap="square" lIns="91425" tIns="91425" rIns="91425" bIns="91425" anchor="ctr" anchorCtr="0">
              <a:noAutofit/>
            </a:bodyPr>
            <a:lstStyle/>
            <a:p>
              <a:pPr lvl="0">
                <a:spcBef>
                  <a:spcPts val="0"/>
                </a:spcBef>
                <a:buNone/>
              </a:pPr>
              <a:endParaRPr/>
            </a:p>
          </p:txBody>
        </p:sp>
        <p:grpSp>
          <p:nvGrpSpPr>
            <p:cNvPr id="166" name="Shape 166"/>
            <p:cNvGrpSpPr/>
            <p:nvPr/>
          </p:nvGrpSpPr>
          <p:grpSpPr>
            <a:xfrm flipH="1">
              <a:off x="5734850" y="4472723"/>
              <a:ext cx="2040837" cy="670795"/>
              <a:chOff x="1297954" y="330075"/>
              <a:chExt cx="5169293" cy="1699506"/>
            </a:xfrm>
          </p:grpSpPr>
          <p:sp>
            <p:nvSpPr>
              <p:cNvPr id="167" name="Shape 167"/>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lvl="0" rtl="0">
                  <a:spcBef>
                    <a:spcPts val="0"/>
                  </a:spcBef>
                  <a:buNone/>
                </a:pPr>
                <a:endParaRPr/>
              </a:p>
            </p:txBody>
          </p:sp>
          <p:sp>
            <p:nvSpPr>
              <p:cNvPr id="168" name="Shape 168"/>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grpSp>
        <p:grpSp>
          <p:nvGrpSpPr>
            <p:cNvPr id="169" name="Shape 169"/>
            <p:cNvGrpSpPr/>
            <p:nvPr/>
          </p:nvGrpSpPr>
          <p:grpSpPr>
            <a:xfrm flipH="1">
              <a:off x="5578209" y="4646738"/>
              <a:ext cx="2199863" cy="304563"/>
              <a:chOff x="-5827153" y="330075"/>
              <a:chExt cx="12276019" cy="1699569"/>
            </a:xfrm>
          </p:grpSpPr>
          <p:sp>
            <p:nvSpPr>
              <p:cNvPr id="170" name="Shape 170"/>
              <p:cNvSpPr/>
              <p:nvPr/>
            </p:nvSpPr>
            <p:spPr>
              <a:xfrm>
                <a:off x="-5827153" y="330144"/>
                <a:ext cx="10612200" cy="1699500"/>
              </a:xfrm>
              <a:prstGeom prst="rect">
                <a:avLst/>
              </a:prstGeom>
              <a:solidFill>
                <a:srgbClr val="FF9800"/>
              </a:solidFill>
              <a:ln>
                <a:noFill/>
              </a:ln>
            </p:spPr>
            <p:txBody>
              <a:bodyPr wrap="square" lIns="91425" tIns="91425" rIns="91425" bIns="91425" anchor="ctr" anchorCtr="0">
                <a:noAutofit/>
              </a:bodyPr>
              <a:lstStyle/>
              <a:p>
                <a:pPr lvl="0" rtl="0">
                  <a:spcBef>
                    <a:spcPts val="0"/>
                  </a:spcBef>
                  <a:buNone/>
                </a:pPr>
                <a:endParaRPr/>
              </a:p>
            </p:txBody>
          </p:sp>
          <p:sp>
            <p:nvSpPr>
              <p:cNvPr id="171" name="Shape 171"/>
              <p:cNvSpPr/>
              <p:nvPr/>
            </p:nvSpPr>
            <p:spPr>
              <a:xfrm>
                <a:off x="4749366" y="330075"/>
                <a:ext cx="1699500" cy="1699500"/>
              </a:xfrm>
              <a:prstGeom prst="rtTriangle">
                <a:avLst/>
              </a:prstGeom>
              <a:solidFill>
                <a:srgbClr val="FF9800"/>
              </a:solidFill>
              <a:ln>
                <a:noFill/>
              </a:ln>
            </p:spPr>
            <p:txBody>
              <a:bodyPr wrap="square" lIns="91425" tIns="91425" rIns="91425" bIns="91425" anchor="ctr" anchorCtr="0">
                <a:noAutofit/>
              </a:bodyPr>
              <a:lstStyle/>
              <a:p>
                <a:pPr lvl="0">
                  <a:spcBef>
                    <a:spcPts val="0"/>
                  </a:spcBef>
                  <a:buNone/>
                </a:pPr>
                <a:endParaRPr/>
              </a:p>
            </p:txBody>
          </p:sp>
        </p:grpSp>
      </p:grpSp>
      <p:grpSp>
        <p:nvGrpSpPr>
          <p:cNvPr id="172" name="Shape 172"/>
          <p:cNvGrpSpPr/>
          <p:nvPr/>
        </p:nvGrpSpPr>
        <p:grpSpPr>
          <a:xfrm rot="10800000">
            <a:off x="-8" y="-2"/>
            <a:ext cx="2202830" cy="670795"/>
            <a:chOff x="5575242" y="4472723"/>
            <a:chExt cx="2202830" cy="670795"/>
          </a:xfrm>
        </p:grpSpPr>
        <p:sp>
          <p:nvSpPr>
            <p:cNvPr id="173" name="Shape 173"/>
            <p:cNvSpPr/>
            <p:nvPr/>
          </p:nvSpPr>
          <p:spPr>
            <a:xfrm rot="10800000">
              <a:off x="5575242" y="4948334"/>
              <a:ext cx="394200" cy="131400"/>
            </a:xfrm>
            <a:prstGeom prst="triangle">
              <a:avLst>
                <a:gd name="adj" fmla="val 32425"/>
              </a:avLst>
            </a:prstGeom>
            <a:solidFill>
              <a:srgbClr val="263248"/>
            </a:solidFill>
            <a:ln>
              <a:noFill/>
            </a:ln>
          </p:spPr>
          <p:txBody>
            <a:bodyPr wrap="square" lIns="91425" tIns="91425" rIns="91425" bIns="91425" anchor="ctr" anchorCtr="0">
              <a:noAutofit/>
            </a:bodyPr>
            <a:lstStyle/>
            <a:p>
              <a:pPr lvl="0">
                <a:spcBef>
                  <a:spcPts val="0"/>
                </a:spcBef>
                <a:buNone/>
              </a:pPr>
              <a:endParaRPr/>
            </a:p>
          </p:txBody>
        </p:sp>
        <p:grpSp>
          <p:nvGrpSpPr>
            <p:cNvPr id="174" name="Shape 174"/>
            <p:cNvGrpSpPr/>
            <p:nvPr/>
          </p:nvGrpSpPr>
          <p:grpSpPr>
            <a:xfrm flipH="1">
              <a:off x="5734850" y="4472723"/>
              <a:ext cx="2040837" cy="670795"/>
              <a:chOff x="1297954" y="330075"/>
              <a:chExt cx="5169293" cy="1699506"/>
            </a:xfrm>
          </p:grpSpPr>
          <p:sp>
            <p:nvSpPr>
              <p:cNvPr id="175" name="Shape 175"/>
              <p:cNvSpPr/>
              <p:nvPr/>
            </p:nvSpPr>
            <p:spPr>
              <a:xfrm>
                <a:off x="1297954" y="330081"/>
                <a:ext cx="3476700" cy="1699500"/>
              </a:xfrm>
              <a:prstGeom prst="rect">
                <a:avLst/>
              </a:prstGeom>
              <a:solidFill>
                <a:srgbClr val="C7D3E6"/>
              </a:solidFill>
              <a:ln>
                <a:noFill/>
              </a:ln>
            </p:spPr>
            <p:txBody>
              <a:bodyPr wrap="square" lIns="91425" tIns="91425" rIns="91425" bIns="91425" anchor="ctr" anchorCtr="0">
                <a:noAutofit/>
              </a:bodyPr>
              <a:lstStyle/>
              <a:p>
                <a:pPr lvl="0" rtl="0">
                  <a:spcBef>
                    <a:spcPts val="0"/>
                  </a:spcBef>
                  <a:buNone/>
                </a:pPr>
                <a:endParaRPr/>
              </a:p>
            </p:txBody>
          </p:sp>
          <p:sp>
            <p:nvSpPr>
              <p:cNvPr id="176" name="Shape 176"/>
              <p:cNvSpPr/>
              <p:nvPr/>
            </p:nvSpPr>
            <p:spPr>
              <a:xfrm>
                <a:off x="4767747" y="330075"/>
                <a:ext cx="1699500" cy="1699500"/>
              </a:xfrm>
              <a:prstGeom prst="rtTriangle">
                <a:avLst/>
              </a:prstGeom>
              <a:solidFill>
                <a:srgbClr val="C7D3E6"/>
              </a:solidFill>
              <a:ln>
                <a:noFill/>
              </a:ln>
            </p:spPr>
            <p:txBody>
              <a:bodyPr wrap="square" lIns="91425" tIns="91425" rIns="91425" bIns="91425" anchor="ctr" anchorCtr="0">
                <a:noAutofit/>
              </a:bodyPr>
              <a:lstStyle/>
              <a:p>
                <a:pPr lvl="0">
                  <a:spcBef>
                    <a:spcPts val="0"/>
                  </a:spcBef>
                  <a:buNone/>
                </a:pPr>
                <a:endParaRPr/>
              </a:p>
            </p:txBody>
          </p:sp>
        </p:grpSp>
        <p:grpSp>
          <p:nvGrpSpPr>
            <p:cNvPr id="177" name="Shape 177"/>
            <p:cNvGrpSpPr/>
            <p:nvPr/>
          </p:nvGrpSpPr>
          <p:grpSpPr>
            <a:xfrm flipH="1">
              <a:off x="5578209" y="4646738"/>
              <a:ext cx="2199863" cy="304563"/>
              <a:chOff x="-5827153" y="330075"/>
              <a:chExt cx="12276019" cy="1699569"/>
            </a:xfrm>
          </p:grpSpPr>
          <p:sp>
            <p:nvSpPr>
              <p:cNvPr id="178" name="Shape 178"/>
              <p:cNvSpPr/>
              <p:nvPr/>
            </p:nvSpPr>
            <p:spPr>
              <a:xfrm>
                <a:off x="-5827153" y="330144"/>
                <a:ext cx="10612200" cy="1699500"/>
              </a:xfrm>
              <a:prstGeom prst="rect">
                <a:avLst/>
              </a:prstGeom>
              <a:solidFill>
                <a:srgbClr val="3F5378"/>
              </a:solidFill>
              <a:ln>
                <a:noFill/>
              </a:ln>
            </p:spPr>
            <p:txBody>
              <a:bodyPr wrap="square" lIns="91425" tIns="91425" rIns="91425" bIns="91425" anchor="ctr" anchorCtr="0">
                <a:noAutofit/>
              </a:bodyPr>
              <a:lstStyle/>
              <a:p>
                <a:pPr lvl="0" rtl="0">
                  <a:spcBef>
                    <a:spcPts val="0"/>
                  </a:spcBef>
                  <a:buNone/>
                </a:pPr>
                <a:endParaRPr/>
              </a:p>
            </p:txBody>
          </p:sp>
          <p:sp>
            <p:nvSpPr>
              <p:cNvPr id="179" name="Shape 179"/>
              <p:cNvSpPr/>
              <p:nvPr/>
            </p:nvSpPr>
            <p:spPr>
              <a:xfrm>
                <a:off x="4749366" y="330075"/>
                <a:ext cx="1699500" cy="1699500"/>
              </a:xfrm>
              <a:prstGeom prst="rtTriangle">
                <a:avLst/>
              </a:prstGeom>
              <a:solidFill>
                <a:srgbClr val="3F5378"/>
              </a:solidFill>
              <a:ln>
                <a:noFill/>
              </a:ln>
            </p:spPr>
            <p:txBody>
              <a:bodyPr wrap="square" lIns="91425" tIns="91425" rIns="91425" bIns="91425" anchor="ctr" anchorCtr="0">
                <a:noAutofit/>
              </a:bodyPr>
              <a:lstStyle/>
              <a:p>
                <a:pPr lvl="0">
                  <a:spcBef>
                    <a:spcPts val="0"/>
                  </a:spcBef>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14275" y="392575"/>
            <a:ext cx="5258400" cy="766200"/>
          </a:xfrm>
          <a:prstGeom prst="rect">
            <a:avLst/>
          </a:prstGeom>
          <a:noFill/>
          <a:ln>
            <a:noFill/>
          </a:ln>
        </p:spPr>
        <p:txBody>
          <a:bodyPr wrap="square" lIns="91425" tIns="91425" rIns="91425" bIns="91425" anchor="ctr" anchorCtr="0"/>
          <a:lstStyle>
            <a:lvl1pPr lvl="0">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814275" y="1327350"/>
            <a:ext cx="6132600" cy="3145500"/>
          </a:xfrm>
          <a:prstGeom prst="rect">
            <a:avLst/>
          </a:prstGeom>
          <a:noFill/>
          <a:ln>
            <a:noFill/>
          </a:ln>
        </p:spPr>
        <p:txBody>
          <a:bodyPr wrap="square" lIns="91425" tIns="91425" rIns="91425" bIns="91425" anchor="ctr" anchorCtr="0"/>
          <a:lstStyle>
            <a:lvl1pPr lvl="0">
              <a:spcBef>
                <a:spcPts val="60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lvl="1">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lvl="2">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lvl="3">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lvl="4">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lvl="5">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lvl="6">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lvl="7">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lvl="8">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7618000" y="4636500"/>
            <a:ext cx="1487400" cy="315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200" b="1">
                <a:solidFill>
                  <a:srgbClr val="FFFFFF"/>
                </a:solidFill>
                <a:latin typeface="Roboto Condensed"/>
                <a:ea typeface="Roboto Condensed"/>
                <a:cs typeface="Roboto Condensed"/>
                <a:sym typeface="Roboto Condensed"/>
              </a:rPr>
              <a:t>‹Nº›</a:t>
            </a:fld>
            <a:endParaRPr lang="en" sz="1200" b="1">
              <a:solidFill>
                <a:srgbClr val="FFFFFF"/>
              </a:solidFill>
              <a:latin typeface="Roboto Condensed"/>
              <a:ea typeface="Roboto Condensed"/>
              <a:cs typeface="Roboto Condensed"/>
              <a:sym typeface="Roboto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463524" y="3069869"/>
            <a:ext cx="4520457" cy="1159800"/>
          </a:xfrm>
          <a:prstGeom prst="rect">
            <a:avLst/>
          </a:prstGeom>
        </p:spPr>
        <p:txBody>
          <a:bodyPr wrap="square" lIns="91425" tIns="91425" rIns="91425" bIns="91425" anchor="ctr" anchorCtr="0">
            <a:noAutofit/>
          </a:bodyPr>
          <a:lstStyle/>
          <a:p>
            <a:pPr lvl="0">
              <a:spcBef>
                <a:spcPts val="0"/>
              </a:spcBef>
              <a:buNone/>
            </a:pPr>
            <a:r>
              <a:rPr lang="es-EC" dirty="0"/>
              <a:t>Red MPLS </a:t>
            </a:r>
            <a:r>
              <a:rPr lang="es-EC" dirty="0" smtClean="0"/>
              <a:t>VPN en Capa 3 – </a:t>
            </a:r>
            <a:r>
              <a:rPr lang="es-EC" dirty="0"/>
              <a:t>Sistema de </a:t>
            </a:r>
            <a:r>
              <a:rPr lang="es-EC" dirty="0" smtClean="0"/>
              <a:t>Configuración de dispositivos para un ISP.</a:t>
            </a:r>
            <a:endParaRPr lang="en" dirty="0"/>
          </a:p>
        </p:txBody>
      </p:sp>
      <p:sp>
        <p:nvSpPr>
          <p:cNvPr id="2" name="1 Subtítulo"/>
          <p:cNvSpPr>
            <a:spLocks noGrp="1"/>
          </p:cNvSpPr>
          <p:nvPr>
            <p:ph type="subTitle" idx="1"/>
          </p:nvPr>
        </p:nvSpPr>
        <p:spPr>
          <a:xfrm>
            <a:off x="463525" y="4229669"/>
            <a:ext cx="4094400" cy="784800"/>
          </a:xfrm>
        </p:spPr>
        <p:txBody>
          <a:bodyPr/>
          <a:lstStyle/>
          <a:p>
            <a:r>
              <a:rPr lang="es-ES" b="1" dirty="0"/>
              <a:t>Segundo Término 2017-2018</a:t>
            </a:r>
            <a:endParaRPr lang="es-EC" b="1" dirty="0"/>
          </a:p>
        </p:txBody>
      </p:sp>
      <p:sp>
        <p:nvSpPr>
          <p:cNvPr id="3" name="2 CuadroTexto"/>
          <p:cNvSpPr txBox="1"/>
          <p:nvPr/>
        </p:nvSpPr>
        <p:spPr>
          <a:xfrm>
            <a:off x="146429" y="1880505"/>
            <a:ext cx="6580909" cy="523220"/>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s-ES"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Proyecto de conmutación y enrutamiento</a:t>
            </a:r>
            <a:endParaRPr lang="es-EC"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endParaRPr lang="es-EC"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3 CuadroTexto"/>
          <p:cNvSpPr txBox="1"/>
          <p:nvPr/>
        </p:nvSpPr>
        <p:spPr>
          <a:xfrm>
            <a:off x="512423" y="108793"/>
            <a:ext cx="7883432" cy="1508105"/>
          </a:xfrm>
          <a:prstGeom prst="rect">
            <a:avLst/>
          </a:prstGeom>
          <a:noFill/>
        </p:spPr>
        <p:txBody>
          <a:bodyPr wrap="square" rtlCol="0">
            <a:spAutoFit/>
          </a:bodyPr>
          <a:lstStyle/>
          <a:p>
            <a:pPr algn="ctr"/>
            <a:endParaRPr lang="es-EC" sz="1800" dirty="0"/>
          </a:p>
          <a:p>
            <a:pPr algn="ctr"/>
            <a:r>
              <a:rPr lang="es-ES"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ESCUELA SUPERIOR POLITÉCNICA DEL LITORAL</a:t>
            </a:r>
            <a:endParaRPr lang="es-EC" sz="2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endParaRPr lang="es-E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r>
              <a:rPr lang="es-E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Facultad de </a:t>
            </a:r>
            <a:r>
              <a:rPr lang="es-ES" sz="2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Ingeniería </a:t>
            </a:r>
            <a:r>
              <a:rPr lang="es-E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en E</a:t>
            </a:r>
            <a:r>
              <a:rPr lang="es-ES" sz="2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lectricidad </a:t>
            </a:r>
            <a:r>
              <a:rPr lang="es-ES"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y </a:t>
            </a:r>
            <a:r>
              <a:rPr lang="es-ES" sz="20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Computación</a:t>
            </a:r>
            <a:endParaRPr lang="es-EC" sz="20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endParaRPr lang="es-EC"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2202" t="35067" r="42385" b="42426"/>
          <a:stretch/>
        </p:blipFill>
        <p:spPr>
          <a:xfrm>
            <a:off x="989902" y="1010873"/>
            <a:ext cx="1409350" cy="1157682"/>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38807" t="29358" r="38440" b="36555"/>
          <a:stretch/>
        </p:blipFill>
        <p:spPr>
          <a:xfrm>
            <a:off x="3363985" y="1010873"/>
            <a:ext cx="2080471" cy="1753299"/>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40275" t="36371" r="40092" b="43568"/>
          <a:stretch/>
        </p:blipFill>
        <p:spPr>
          <a:xfrm>
            <a:off x="6300132" y="1031846"/>
            <a:ext cx="1795245" cy="1031847"/>
          </a:xfrm>
          <a:prstGeom prst="rect">
            <a:avLst/>
          </a:prstGeom>
        </p:spPr>
      </p:pic>
      <p:pic>
        <p:nvPicPr>
          <p:cNvPr id="7" name="Imagen 6"/>
          <p:cNvPicPr>
            <a:picLocks noChangeAspect="1"/>
          </p:cNvPicPr>
          <p:nvPr/>
        </p:nvPicPr>
        <p:blipFill rotWithShape="1">
          <a:blip r:embed="rId5">
            <a:extLst>
              <a:ext uri="{28A0092B-C50C-407E-A947-70E740481C1C}">
                <a14:useLocalDpi xmlns:a14="http://schemas.microsoft.com/office/drawing/2010/main" val="0"/>
              </a:ext>
            </a:extLst>
          </a:blip>
          <a:srcRect l="40184" t="36045" r="40183" b="37044"/>
          <a:stretch/>
        </p:blipFill>
        <p:spPr>
          <a:xfrm>
            <a:off x="1568741" y="3187817"/>
            <a:ext cx="1795244" cy="1384184"/>
          </a:xfrm>
          <a:prstGeom prst="rect">
            <a:avLst/>
          </a:prstGeom>
        </p:spPr>
      </p:pic>
      <p:pic>
        <p:nvPicPr>
          <p:cNvPr id="8" name="Imagen 7"/>
          <p:cNvPicPr>
            <a:picLocks noChangeAspect="1"/>
          </p:cNvPicPr>
          <p:nvPr/>
        </p:nvPicPr>
        <p:blipFill rotWithShape="1">
          <a:blip r:embed="rId6">
            <a:extLst>
              <a:ext uri="{28A0092B-C50C-407E-A947-70E740481C1C}">
                <a14:useLocalDpi xmlns:a14="http://schemas.microsoft.com/office/drawing/2010/main" val="0"/>
              </a:ext>
            </a:extLst>
          </a:blip>
          <a:srcRect l="39450" t="33272" r="39266" b="39980"/>
          <a:stretch/>
        </p:blipFill>
        <p:spPr>
          <a:xfrm>
            <a:off x="4840449" y="3260705"/>
            <a:ext cx="1946246" cy="1375795"/>
          </a:xfrm>
          <a:prstGeom prst="rect">
            <a:avLst/>
          </a:prstGeom>
        </p:spPr>
      </p:pic>
    </p:spTree>
    <p:extLst>
      <p:ext uri="{BB962C8B-B14F-4D97-AF65-F5344CB8AC3E}">
        <p14:creationId xmlns:p14="http://schemas.microsoft.com/office/powerpoint/2010/main" val="111762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30367" t="21529" r="30183" b="28562"/>
          <a:stretch/>
        </p:blipFill>
        <p:spPr>
          <a:xfrm>
            <a:off x="1048624" y="788567"/>
            <a:ext cx="3607266" cy="2567032"/>
          </a:xfrm>
          <a:prstGeom prst="rect">
            <a:avLst/>
          </a:prstGeom>
        </p:spPr>
      </p:pic>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41192" t="31315" r="40918" b="39164"/>
          <a:stretch/>
        </p:blipFill>
        <p:spPr>
          <a:xfrm>
            <a:off x="3837963" y="3513682"/>
            <a:ext cx="1635854" cy="1518408"/>
          </a:xfrm>
          <a:prstGeom prst="rect">
            <a:avLst/>
          </a:prstGeom>
        </p:spPr>
      </p:pic>
      <p:pic>
        <p:nvPicPr>
          <p:cNvPr id="5" name="Imagen 4"/>
          <p:cNvPicPr>
            <a:picLocks noChangeAspect="1"/>
          </p:cNvPicPr>
          <p:nvPr/>
        </p:nvPicPr>
        <p:blipFill rotWithShape="1">
          <a:blip r:embed="rId4">
            <a:extLst>
              <a:ext uri="{28A0092B-C50C-407E-A947-70E740481C1C}">
                <a14:useLocalDpi xmlns:a14="http://schemas.microsoft.com/office/drawing/2010/main" val="0"/>
              </a:ext>
            </a:extLst>
          </a:blip>
          <a:srcRect l="34863" t="34414" r="35046" b="41774"/>
          <a:stretch/>
        </p:blipFill>
        <p:spPr>
          <a:xfrm>
            <a:off x="629174" y="3649211"/>
            <a:ext cx="2751590" cy="1224794"/>
          </a:xfrm>
          <a:prstGeom prst="rect">
            <a:avLst/>
          </a:prstGeom>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32844" t="16800" r="32752" b="24159"/>
          <a:stretch/>
        </p:blipFill>
        <p:spPr>
          <a:xfrm>
            <a:off x="5775821" y="476867"/>
            <a:ext cx="3145872" cy="3036815"/>
          </a:xfrm>
          <a:prstGeom prst="rect">
            <a:avLst/>
          </a:prstGeom>
        </p:spPr>
      </p:pic>
    </p:spTree>
    <p:extLst>
      <p:ext uri="{BB962C8B-B14F-4D97-AF65-F5344CB8AC3E}">
        <p14:creationId xmlns:p14="http://schemas.microsoft.com/office/powerpoint/2010/main" val="226156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C" dirty="0" smtClean="0"/>
              <a:t>Posibles Problemas</a:t>
            </a:r>
            <a:endParaRPr lang="es-EC" dirty="0"/>
          </a:p>
        </p:txBody>
      </p:sp>
      <p:sp>
        <p:nvSpPr>
          <p:cNvPr id="4" name="Marcador de texto 3"/>
          <p:cNvSpPr>
            <a:spLocks noGrp="1"/>
          </p:cNvSpPr>
          <p:nvPr>
            <p:ph type="body" idx="1"/>
          </p:nvPr>
        </p:nvSpPr>
        <p:spPr>
          <a:xfrm>
            <a:off x="1" y="1347446"/>
            <a:ext cx="4170065" cy="3796054"/>
          </a:xfrm>
        </p:spPr>
        <p:txBody>
          <a:bodyPr/>
          <a:lstStyle/>
          <a:p>
            <a:pPr algn="just"/>
            <a:r>
              <a:rPr lang="es-EC" sz="2000" dirty="0"/>
              <a:t>Ingreso incorrecto de uno o más parámetros durante la configuración, para lo cual se ha validado todo tipo de valores incorrectos digitalizados por parte del usuario con una notificación de error la cual debe ser aceptada para volver a ingresar el dato</a:t>
            </a:r>
            <a:r>
              <a:rPr lang="es-EC" sz="2000" dirty="0" smtClean="0"/>
              <a:t>.</a:t>
            </a:r>
            <a:endParaRPr lang="es-EC" sz="2000" dirty="0"/>
          </a:p>
        </p:txBody>
      </p:sp>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l="37137" t="33417" r="28506" b="41134"/>
          <a:stretch/>
        </p:blipFill>
        <p:spPr>
          <a:xfrm>
            <a:off x="4834607" y="2180492"/>
            <a:ext cx="3786216" cy="1577591"/>
          </a:xfrm>
          <a:prstGeom prst="rect">
            <a:avLst/>
          </a:prstGeom>
        </p:spPr>
      </p:pic>
    </p:spTree>
    <p:extLst>
      <p:ext uri="{BB962C8B-B14F-4D97-AF65-F5344CB8AC3E}">
        <p14:creationId xmlns:p14="http://schemas.microsoft.com/office/powerpoint/2010/main" val="1213389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C" dirty="0" smtClean="0"/>
              <a:t>Posibles Problemas</a:t>
            </a:r>
            <a:endParaRPr lang="es-EC" dirty="0"/>
          </a:p>
        </p:txBody>
      </p:sp>
      <p:sp>
        <p:nvSpPr>
          <p:cNvPr id="4" name="Marcador de texto 3"/>
          <p:cNvSpPr>
            <a:spLocks noGrp="1"/>
          </p:cNvSpPr>
          <p:nvPr>
            <p:ph type="body" idx="1"/>
          </p:nvPr>
        </p:nvSpPr>
        <p:spPr>
          <a:xfrm>
            <a:off x="1" y="1347446"/>
            <a:ext cx="4170065" cy="3796054"/>
          </a:xfrm>
        </p:spPr>
        <p:txBody>
          <a:bodyPr/>
          <a:lstStyle/>
          <a:p>
            <a:pPr algn="just"/>
            <a:r>
              <a:rPr lang="es-EC" sz="2000" dirty="0"/>
              <a:t>Fallo en la conexión remota de la aplicación. SSH es un protocolo seguro bajo TCP pero eso no lo hace invulnerable a problemas físicos ajeno al aplicativo, como sufrir una alteración en los equipos físicos mediante un golpe o desconexión de algún cable. Para esto, se propone reiniciar el aplicativo y en caso que esta solución no cumpla con la expectativa reiniciar el equipo final donde se ejecuta la aplicación.</a:t>
            </a:r>
          </a:p>
        </p:txBody>
      </p:sp>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6028" y="1497204"/>
            <a:ext cx="4588744" cy="2581169"/>
          </a:xfrm>
          <a:prstGeom prst="rect">
            <a:avLst/>
          </a:prstGeom>
        </p:spPr>
      </p:pic>
    </p:spTree>
    <p:extLst>
      <p:ext uri="{BB962C8B-B14F-4D97-AF65-F5344CB8AC3E}">
        <p14:creationId xmlns:p14="http://schemas.microsoft.com/office/powerpoint/2010/main" val="2672905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14</a:t>
            </a:fld>
            <a:endParaRPr lang="en"/>
          </a:p>
        </p:txBody>
      </p:sp>
      <p:pic>
        <p:nvPicPr>
          <p:cNvPr id="4" name="Imagen 3"/>
          <p:cNvPicPr>
            <a:picLocks noChangeAspect="1"/>
          </p:cNvPicPr>
          <p:nvPr/>
        </p:nvPicPr>
        <p:blipFill>
          <a:blip r:embed="rId2"/>
          <a:stretch>
            <a:fillRect/>
          </a:stretch>
        </p:blipFill>
        <p:spPr>
          <a:xfrm>
            <a:off x="609599" y="741136"/>
            <a:ext cx="7008401" cy="3780063"/>
          </a:xfrm>
          <a:prstGeom prst="rect">
            <a:avLst/>
          </a:prstGeom>
        </p:spPr>
      </p:pic>
    </p:spTree>
    <p:extLst>
      <p:ext uri="{BB962C8B-B14F-4D97-AF65-F5344CB8AC3E}">
        <p14:creationId xmlns:p14="http://schemas.microsoft.com/office/powerpoint/2010/main" val="932986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pic>
        <p:nvPicPr>
          <p:cNvPr id="4" name="Imagen 3"/>
          <p:cNvPicPr>
            <a:picLocks noChangeAspect="1"/>
          </p:cNvPicPr>
          <p:nvPr/>
        </p:nvPicPr>
        <p:blipFill>
          <a:blip r:embed="rId2"/>
          <a:stretch>
            <a:fillRect/>
          </a:stretch>
        </p:blipFill>
        <p:spPr>
          <a:xfrm>
            <a:off x="972458" y="822908"/>
            <a:ext cx="6536036" cy="3676520"/>
          </a:xfrm>
          <a:prstGeom prst="rect">
            <a:avLst/>
          </a:prstGeom>
        </p:spPr>
      </p:pic>
    </p:spTree>
    <p:extLst>
      <p:ext uri="{BB962C8B-B14F-4D97-AF65-F5344CB8AC3E}">
        <p14:creationId xmlns:p14="http://schemas.microsoft.com/office/powerpoint/2010/main" val="289889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16</a:t>
            </a:fld>
            <a:endParaRPr lang="en"/>
          </a:p>
        </p:txBody>
      </p:sp>
      <p:sp>
        <p:nvSpPr>
          <p:cNvPr id="503" name="Shape 503"/>
          <p:cNvSpPr txBox="1">
            <a:spLocks noGrp="1"/>
          </p:cNvSpPr>
          <p:nvPr>
            <p:ph type="ctrTitle" idx="4294967295"/>
          </p:nvPr>
        </p:nvSpPr>
        <p:spPr>
          <a:xfrm>
            <a:off x="1275150" y="2364400"/>
            <a:ext cx="6593700" cy="1159800"/>
          </a:xfrm>
          <a:prstGeom prst="rect">
            <a:avLst/>
          </a:prstGeom>
        </p:spPr>
        <p:txBody>
          <a:bodyPr wrap="square" lIns="91425" tIns="91425" rIns="91425" bIns="91425" anchor="ctr" anchorCtr="0">
            <a:noAutofit/>
          </a:bodyPr>
          <a:lstStyle/>
          <a:p>
            <a:pPr lvl="0" algn="ctr" rtl="0">
              <a:spcBef>
                <a:spcPts val="0"/>
              </a:spcBef>
              <a:buNone/>
            </a:pPr>
            <a:r>
              <a:rPr lang="es-EC" sz="6000" dirty="0">
                <a:solidFill>
                  <a:srgbClr val="FF9800"/>
                </a:solidFill>
              </a:rPr>
              <a:t>Gracias!</a:t>
            </a:r>
            <a:endParaRPr lang="en" sz="6000" dirty="0">
              <a:solidFill>
                <a:srgbClr val="FF9800"/>
              </a:solidFill>
            </a:endParaRPr>
          </a:p>
        </p:txBody>
      </p:sp>
      <p:sp>
        <p:nvSpPr>
          <p:cNvPr id="504" name="Shape 504"/>
          <p:cNvSpPr txBox="1">
            <a:spLocks noGrp="1"/>
          </p:cNvSpPr>
          <p:nvPr>
            <p:ph type="subTitle" idx="4294967295"/>
          </p:nvPr>
        </p:nvSpPr>
        <p:spPr>
          <a:xfrm>
            <a:off x="1275150" y="3230000"/>
            <a:ext cx="6593700" cy="1342200"/>
          </a:xfrm>
          <a:prstGeom prst="rect">
            <a:avLst/>
          </a:prstGeom>
        </p:spPr>
        <p:txBody>
          <a:bodyPr wrap="square" lIns="91425" tIns="91425" rIns="91425" bIns="91425" anchor="ctr" anchorCtr="0">
            <a:noAutofit/>
          </a:bodyPr>
          <a:lstStyle/>
          <a:p>
            <a:pPr lvl="0" algn="ctr" rtl="0">
              <a:spcBef>
                <a:spcPts val="0"/>
              </a:spcBef>
              <a:spcAft>
                <a:spcPts val="0"/>
              </a:spcAft>
              <a:buNone/>
            </a:pPr>
            <a:r>
              <a:rPr lang="es-EC" sz="2000" b="1" dirty="0"/>
              <a:t>Alguna pregunta?</a:t>
            </a:r>
            <a:endParaRPr lang="en" sz="2000" dirty="0"/>
          </a:p>
        </p:txBody>
      </p:sp>
      <p:grpSp>
        <p:nvGrpSpPr>
          <p:cNvPr id="505" name="Shape 505"/>
          <p:cNvGrpSpPr/>
          <p:nvPr/>
        </p:nvGrpSpPr>
        <p:grpSpPr>
          <a:xfrm>
            <a:off x="3996210" y="966817"/>
            <a:ext cx="1197664" cy="1126777"/>
            <a:chOff x="5972700" y="2330200"/>
            <a:chExt cx="411625" cy="387275"/>
          </a:xfrm>
        </p:grpSpPr>
        <p:sp>
          <p:nvSpPr>
            <p:cNvPr id="506" name="Shape 506"/>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Shape 214"/>
          <p:cNvSpPr txBox="1">
            <a:spLocks noGrp="1"/>
          </p:cNvSpPr>
          <p:nvPr>
            <p:ph type="subTitle" idx="4294967295"/>
          </p:nvPr>
        </p:nvSpPr>
        <p:spPr>
          <a:xfrm>
            <a:off x="415637" y="2149800"/>
            <a:ext cx="5368000" cy="1156268"/>
          </a:xfrm>
          <a:prstGeom prst="rect">
            <a:avLst/>
          </a:prstGeom>
        </p:spPr>
        <p:txBody>
          <a:bodyPr wrap="square" lIns="91425" tIns="91425" rIns="91425" bIns="91425" anchor="ctr" anchorCtr="0">
            <a:noAutofit/>
          </a:bodyPr>
          <a:lstStyle/>
          <a:p>
            <a:pPr lvl="0" algn="ctr" rtl="0">
              <a:spcBef>
                <a:spcPts val="0"/>
              </a:spcBef>
              <a:spcAft>
                <a:spcPts val="0"/>
              </a:spcAft>
              <a:buNone/>
            </a:pPr>
            <a:r>
              <a:rPr lang="es-EC" sz="2000" b="1" dirty="0"/>
              <a:t>Grupo#3</a:t>
            </a:r>
          </a:p>
          <a:p>
            <a:pPr lvl="0" algn="ctr" rtl="0">
              <a:spcBef>
                <a:spcPts val="0"/>
              </a:spcBef>
              <a:spcAft>
                <a:spcPts val="0"/>
              </a:spcAft>
              <a:buNone/>
            </a:pPr>
            <a:r>
              <a:rPr lang="es-EC" sz="1800" b="1" dirty="0"/>
              <a:t>Integrantes:</a:t>
            </a:r>
          </a:p>
          <a:p>
            <a:r>
              <a:rPr lang="es-ES" sz="1800" dirty="0"/>
              <a:t>Juan Pablo Cadena Aguilar</a:t>
            </a:r>
            <a:endParaRPr lang="es-EC" sz="1800" dirty="0"/>
          </a:p>
          <a:p>
            <a:r>
              <a:rPr lang="es-ES" sz="1800" dirty="0"/>
              <a:t>Iván Lenin Cedeño </a:t>
            </a:r>
            <a:r>
              <a:rPr lang="es-ES" sz="1800" dirty="0" err="1"/>
              <a:t>Campoverde</a:t>
            </a:r>
            <a:endParaRPr lang="es-EC" sz="1800" dirty="0"/>
          </a:p>
          <a:p>
            <a:r>
              <a:rPr lang="es-ES" sz="1800" dirty="0"/>
              <a:t>Carlos Enrique Cedeño Zamora</a:t>
            </a:r>
            <a:endParaRPr lang="es-EC" sz="1800" dirty="0"/>
          </a:p>
          <a:p>
            <a:r>
              <a:rPr lang="es-ES" sz="1800" dirty="0" err="1"/>
              <a:t>Yorman</a:t>
            </a:r>
            <a:r>
              <a:rPr lang="es-ES" sz="1800" dirty="0"/>
              <a:t> Omar Figueroa Peña</a:t>
            </a:r>
            <a:endParaRPr lang="es-EC" sz="1800" dirty="0"/>
          </a:p>
          <a:p>
            <a:r>
              <a:rPr lang="es-ES" sz="1800" dirty="0"/>
              <a:t>Allan Alexis Orellana Valenzuela</a:t>
            </a:r>
            <a:endParaRPr lang="es-EC" sz="1800" dirty="0"/>
          </a:p>
          <a:p>
            <a:r>
              <a:rPr lang="es-ES" sz="1800" dirty="0" err="1"/>
              <a:t>Leiber</a:t>
            </a:r>
            <a:r>
              <a:rPr lang="es-ES" sz="1800" dirty="0"/>
              <a:t> Vicente Rivas Chávez</a:t>
            </a:r>
            <a:endParaRPr lang="es-EC" sz="1800" dirty="0"/>
          </a:p>
          <a:p>
            <a:pPr lvl="0" rtl="0">
              <a:spcBef>
                <a:spcPts val="0"/>
              </a:spcBef>
              <a:spcAft>
                <a:spcPts val="0"/>
              </a:spcAft>
              <a:buNone/>
            </a:pPr>
            <a:endParaRPr lang="es-EC" sz="2000" b="1" dirty="0"/>
          </a:p>
          <a:p>
            <a:pPr lvl="0" algn="ctr" rtl="0">
              <a:spcBef>
                <a:spcPts val="0"/>
              </a:spcBef>
              <a:spcAft>
                <a:spcPts val="0"/>
              </a:spcAft>
              <a:buNone/>
            </a:pPr>
            <a:endParaRPr lang="en" sz="2000" b="1" dirty="0"/>
          </a:p>
        </p:txBody>
      </p:sp>
      <p:pic>
        <p:nvPicPr>
          <p:cNvPr id="215" name="Shape 215" descr="10.jpg"/>
          <p:cNvPicPr preferRelativeResize="0"/>
          <p:nvPr/>
        </p:nvPicPr>
        <p:blipFill rotWithShape="1">
          <a:blip r:embed="rId3">
            <a:alphaModFix/>
          </a:blip>
          <a:srcRect l="15648" r="28102"/>
          <a:stretch/>
        </p:blipFill>
        <p:spPr>
          <a:xfrm>
            <a:off x="5457469" y="484910"/>
            <a:ext cx="2065500" cy="2065500"/>
          </a:xfrm>
          <a:prstGeom prst="diamond">
            <a:avLst/>
          </a:prstGeom>
          <a:noFill/>
          <a:ln w="38100" cap="flat" cmpd="sng">
            <a:solidFill>
              <a:srgbClr val="3F5378"/>
            </a:solidFill>
            <a:prstDash val="solid"/>
            <a:miter lim="8000"/>
            <a:headEnd type="none" w="med" len="med"/>
            <a:tailEnd type="none" w="med" len="med"/>
          </a:ln>
        </p:spPr>
      </p:pic>
      <p:sp>
        <p:nvSpPr>
          <p:cNvPr id="216" name="Shape 216"/>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463525" y="2975925"/>
            <a:ext cx="4094400" cy="1159800"/>
          </a:xfrm>
          <a:prstGeom prst="rect">
            <a:avLst/>
          </a:prstGeom>
        </p:spPr>
        <p:txBody>
          <a:bodyPr wrap="square" lIns="91425" tIns="91425" rIns="91425" bIns="91425" anchor="b" anchorCtr="0">
            <a:noAutofit/>
          </a:bodyPr>
          <a:lstStyle/>
          <a:p>
            <a:pPr lvl="0" rtl="0">
              <a:spcBef>
                <a:spcPts val="0"/>
              </a:spcBef>
              <a:buNone/>
            </a:pPr>
            <a:r>
              <a:rPr lang="es-EC" dirty="0"/>
              <a:t>Red MPLS VPN</a:t>
            </a:r>
            <a:endParaRPr lang="en" dirty="0"/>
          </a:p>
        </p:txBody>
      </p:sp>
      <p:sp>
        <p:nvSpPr>
          <p:cNvPr id="223" name="Shape 223"/>
          <p:cNvSpPr txBox="1">
            <a:spLocks noGrp="1"/>
          </p:cNvSpPr>
          <p:nvPr>
            <p:ph type="sldNum" idx="12"/>
          </p:nvPr>
        </p:nvSpPr>
        <p:spPr>
          <a:xfrm>
            <a:off x="7618000" y="4636500"/>
            <a:ext cx="1487400" cy="315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pic>
        <p:nvPicPr>
          <p:cNvPr id="6" name="Picture 2" descr="Resultado de imagen para red mpls">
            <a:extLst>
              <a:ext uri="{FF2B5EF4-FFF2-40B4-BE49-F238E27FC236}">
                <a16:creationId xmlns:a16="http://schemas.microsoft.com/office/drawing/2014/main" id="{E0B9FFE2-B6D8-4D71-B12E-D13C0E784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984" y="391528"/>
            <a:ext cx="6907416" cy="405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1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1" name="Shape 231"/>
          <p:cNvSpPr txBox="1">
            <a:spLocks noGrp="1"/>
          </p:cNvSpPr>
          <p:nvPr>
            <p:ph type="sldNum" idx="12"/>
          </p:nvPr>
        </p:nvSpPr>
        <p:spPr>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a:t>
            </a:fld>
            <a:endParaRPr lang="en"/>
          </a:p>
        </p:txBody>
      </p:sp>
      <p:sp>
        <p:nvSpPr>
          <p:cNvPr id="2" name="1 CuadroTexto"/>
          <p:cNvSpPr txBox="1"/>
          <p:nvPr/>
        </p:nvSpPr>
        <p:spPr>
          <a:xfrm>
            <a:off x="96982" y="153888"/>
            <a:ext cx="2618510" cy="307777"/>
          </a:xfrm>
          <a:prstGeom prst="rect">
            <a:avLst/>
          </a:prstGeom>
          <a:noFill/>
        </p:spPr>
        <p:txBody>
          <a:bodyPr wrap="square" rtlCol="0">
            <a:spAutoFit/>
          </a:bodyPr>
          <a:lstStyle/>
          <a:p>
            <a:r>
              <a:rPr lang="es-EC" dirty="0">
                <a:solidFill>
                  <a:schemeClr val="bg1"/>
                </a:solidFill>
              </a:rPr>
              <a:t>MPLS VPN</a:t>
            </a:r>
          </a:p>
        </p:txBody>
      </p:sp>
      <p:sp>
        <p:nvSpPr>
          <p:cNvPr id="3" name="2 CuadroTexto"/>
          <p:cNvSpPr txBox="1"/>
          <p:nvPr/>
        </p:nvSpPr>
        <p:spPr>
          <a:xfrm>
            <a:off x="2653145" y="692727"/>
            <a:ext cx="2389909" cy="461665"/>
          </a:xfrm>
          <a:prstGeom prst="rect">
            <a:avLst/>
          </a:prstGeom>
          <a:noFill/>
        </p:spPr>
        <p:txBody>
          <a:bodyPr wrap="square" rtlCol="0">
            <a:spAutoFit/>
          </a:bodyPr>
          <a:lstStyle/>
          <a:p>
            <a:r>
              <a:rPr lang="es-EC"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Dispositivos:</a:t>
            </a:r>
          </a:p>
        </p:txBody>
      </p:sp>
      <p:sp>
        <p:nvSpPr>
          <p:cNvPr id="4" name="3 CuadroTexto"/>
          <p:cNvSpPr txBox="1"/>
          <p:nvPr/>
        </p:nvSpPr>
        <p:spPr>
          <a:xfrm>
            <a:off x="304800" y="1233055"/>
            <a:ext cx="8686800" cy="1323439"/>
          </a:xfrm>
          <a:prstGeom prst="rect">
            <a:avLst/>
          </a:prstGeom>
          <a:noFill/>
        </p:spPr>
        <p:txBody>
          <a:bodyPr wrap="square" rtlCol="0">
            <a:spAutoFit/>
          </a:bodyPr>
          <a:lstStyle/>
          <a:p>
            <a:r>
              <a:rPr lang="es-EC" sz="1600" b="1" dirty="0"/>
              <a:t>CE: </a:t>
            </a:r>
            <a:r>
              <a:rPr lang="es-EC" sz="1600" dirty="0"/>
              <a:t>enrutador que se conecta con un dispositivo PE.</a:t>
            </a:r>
          </a:p>
          <a:p>
            <a:r>
              <a:rPr lang="es-EC" sz="1600" b="1" dirty="0"/>
              <a:t>PE: </a:t>
            </a:r>
            <a:r>
              <a:rPr lang="es-EC" sz="1600" dirty="0"/>
              <a:t>enrutador de borde del proveedor, el cual intercambia información de enrutamiento con un dispositivo CE. Para este intercambio de información se puede utilizar enrutamiento estático o un protocolo de enrutamiento dinámico como RIP, OSPF, EIGRP o EBGP.</a:t>
            </a:r>
          </a:p>
          <a:p>
            <a:r>
              <a:rPr lang="es-EC" sz="1600" b="1" dirty="0"/>
              <a:t>P:</a:t>
            </a:r>
            <a:r>
              <a:rPr lang="es-EC" sz="1600" dirty="0"/>
              <a:t> enrutador interno del proveedor de servicios, el cual no conecta dispositivos </a:t>
            </a:r>
            <a:r>
              <a:rPr lang="es-EC" sz="1600" dirty="0" err="1"/>
              <a:t>CEs</a:t>
            </a:r>
            <a:r>
              <a:rPr lang="es-EC" sz="1600" dirty="0"/>
              <a:t>.</a:t>
            </a:r>
          </a:p>
        </p:txBody>
      </p:sp>
      <p:pic>
        <p:nvPicPr>
          <p:cNvPr id="8" name="7 Imagen"/>
          <p:cNvPicPr/>
          <p:nvPr/>
        </p:nvPicPr>
        <p:blipFill>
          <a:blip r:embed="rId3">
            <a:extLst>
              <a:ext uri="{28A0092B-C50C-407E-A947-70E740481C1C}">
                <a14:useLocalDpi xmlns:a14="http://schemas.microsoft.com/office/drawing/2010/main" val="0"/>
              </a:ext>
            </a:extLst>
          </a:blip>
          <a:stretch>
            <a:fillRect/>
          </a:stretch>
        </p:blipFill>
        <p:spPr>
          <a:xfrm>
            <a:off x="1894608" y="2833493"/>
            <a:ext cx="4211782" cy="1582854"/>
          </a:xfrm>
          <a:prstGeom prst="rect">
            <a:avLst/>
          </a:prstGeom>
        </p:spPr>
      </p:pic>
      <p:sp>
        <p:nvSpPr>
          <p:cNvPr id="5" name="4 CuadroTexto"/>
          <p:cNvSpPr txBox="1"/>
          <p:nvPr/>
        </p:nvSpPr>
        <p:spPr>
          <a:xfrm>
            <a:off x="2036618" y="4416347"/>
            <a:ext cx="4613564" cy="523220"/>
          </a:xfrm>
          <a:prstGeom prst="rect">
            <a:avLst/>
          </a:prstGeom>
          <a:noFill/>
        </p:spPr>
        <p:txBody>
          <a:bodyPr wrap="square" rtlCol="0">
            <a:spAutoFit/>
          </a:bodyPr>
          <a:lstStyle/>
          <a:p>
            <a:r>
              <a:rPr lang="es-AR" i="1" dirty="0"/>
              <a:t>Red VPN MPLS con sus tipos de dispositivos</a:t>
            </a:r>
            <a:endParaRPr lang="es-EC" dirty="0"/>
          </a:p>
          <a:p>
            <a:endParaRPr lang="es-EC" dirty="0"/>
          </a:p>
        </p:txBody>
      </p:sp>
    </p:spTree>
    <p:extLst>
      <p:ext uri="{BB962C8B-B14F-4D97-AF65-F5344CB8AC3E}">
        <p14:creationId xmlns:p14="http://schemas.microsoft.com/office/powerpoint/2010/main" val="238996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6048EB9-C89D-4C47-964B-8904FDD55FF0}"/>
              </a:ext>
            </a:extLst>
          </p:cNvPr>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sp>
        <p:nvSpPr>
          <p:cNvPr id="4" name="CuadroTexto 3">
            <a:extLst>
              <a:ext uri="{FF2B5EF4-FFF2-40B4-BE49-F238E27FC236}">
                <a16:creationId xmlns:a16="http://schemas.microsoft.com/office/drawing/2014/main" id="{8B098B3C-A214-463F-AD7F-AA4E8C739203}"/>
              </a:ext>
            </a:extLst>
          </p:cNvPr>
          <p:cNvSpPr txBox="1"/>
          <p:nvPr/>
        </p:nvSpPr>
        <p:spPr>
          <a:xfrm>
            <a:off x="3310489" y="582967"/>
            <a:ext cx="2137124" cy="461665"/>
          </a:xfrm>
          <a:prstGeom prst="rect">
            <a:avLst/>
          </a:prstGeom>
          <a:noFill/>
        </p:spPr>
        <p:txBody>
          <a:bodyPr wrap="none" rtlCol="0">
            <a:spAutoFit/>
          </a:bodyPr>
          <a:lstStyle/>
          <a:p>
            <a:pPr algn="ctr"/>
            <a:r>
              <a:rPr lang="es-EC" sz="2400" b="1" dirty="0">
                <a:solidFill>
                  <a:srgbClr val="FF0000"/>
                </a:solidFill>
                <a:latin typeface="Roboto Condensed" panose="020B0604020202020204" charset="0"/>
                <a:ea typeface="Roboto Condensed" panose="020B0604020202020204" charset="0"/>
              </a:rPr>
              <a:t>Diagrama de </a:t>
            </a:r>
            <a:r>
              <a:rPr lang="es-EC" sz="2400" b="1" dirty="0" smtClean="0">
                <a:solidFill>
                  <a:srgbClr val="FF0000"/>
                </a:solidFill>
                <a:latin typeface="Roboto Condensed" panose="020B0604020202020204" charset="0"/>
                <a:ea typeface="Roboto Condensed" panose="020B0604020202020204" charset="0"/>
              </a:rPr>
              <a:t>red</a:t>
            </a:r>
            <a:endParaRPr lang="es-EC" sz="1800" b="1" dirty="0">
              <a:solidFill>
                <a:srgbClr val="FF0000"/>
              </a:solidFill>
              <a:latin typeface="Roboto Condensed" panose="020B0604020202020204" charset="0"/>
              <a:ea typeface="Roboto Condensed" panose="020B0604020202020204" charset="0"/>
            </a:endParaRPr>
          </a:p>
        </p:txBody>
      </p:sp>
      <p:pic>
        <p:nvPicPr>
          <p:cNvPr id="6" name="Imagen 5"/>
          <p:cNvPicPr/>
          <p:nvPr/>
        </p:nvPicPr>
        <p:blipFill rotWithShape="1">
          <a:blip r:embed="rId2" cstate="print">
            <a:extLst>
              <a:ext uri="{28A0092B-C50C-407E-A947-70E740481C1C}">
                <a14:useLocalDpi xmlns:a14="http://schemas.microsoft.com/office/drawing/2010/main" val="0"/>
              </a:ext>
            </a:extLst>
          </a:blip>
          <a:srcRect l="15169" t="12550" r="32796" b="23760"/>
          <a:stretch/>
        </p:blipFill>
        <p:spPr bwMode="auto">
          <a:xfrm>
            <a:off x="2074636" y="1175260"/>
            <a:ext cx="4608830" cy="31718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01781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1829159" y="337792"/>
            <a:ext cx="5492400" cy="766200"/>
          </a:xfrm>
        </p:spPr>
        <p:txBody>
          <a:bodyPr/>
          <a:lstStyle/>
          <a:p>
            <a:pPr algn="ctr"/>
            <a:r>
              <a:rPr lang="es-EC" dirty="0" smtClean="0"/>
              <a:t>TABLA DE DIRECCIONAMIENTO IPv4</a:t>
            </a:r>
            <a:endParaRPr lang="es-EC" dirty="0"/>
          </a:p>
        </p:txBody>
      </p:sp>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graphicFrame>
        <p:nvGraphicFramePr>
          <p:cNvPr id="9" name="Tabla 8"/>
          <p:cNvGraphicFramePr>
            <a:graphicFrameLocks noGrp="1"/>
          </p:cNvGraphicFramePr>
          <p:nvPr>
            <p:extLst>
              <p:ext uri="{D42A27DB-BD31-4B8C-83A1-F6EECF244321}">
                <p14:modId xmlns:p14="http://schemas.microsoft.com/office/powerpoint/2010/main" val="4144710840"/>
              </p:ext>
            </p:extLst>
          </p:nvPr>
        </p:nvGraphicFramePr>
        <p:xfrm>
          <a:off x="995256" y="1510027"/>
          <a:ext cx="6843807" cy="2810761"/>
        </p:xfrm>
        <a:graphic>
          <a:graphicData uri="http://schemas.openxmlformats.org/drawingml/2006/table">
            <a:tbl>
              <a:tblPr firstRow="1" firstCol="1" bandRow="1"/>
              <a:tblGrid>
                <a:gridCol w="1404676">
                  <a:extLst>
                    <a:ext uri="{9D8B030D-6E8A-4147-A177-3AD203B41FA5}">
                      <a16:colId xmlns:a16="http://schemas.microsoft.com/office/drawing/2014/main" val="20000"/>
                    </a:ext>
                  </a:extLst>
                </a:gridCol>
                <a:gridCol w="1310163">
                  <a:extLst>
                    <a:ext uri="{9D8B030D-6E8A-4147-A177-3AD203B41FA5}">
                      <a16:colId xmlns:a16="http://schemas.microsoft.com/office/drawing/2014/main" val="20001"/>
                    </a:ext>
                  </a:extLst>
                </a:gridCol>
                <a:gridCol w="632046">
                  <a:extLst>
                    <a:ext uri="{9D8B030D-6E8A-4147-A177-3AD203B41FA5}">
                      <a16:colId xmlns:a16="http://schemas.microsoft.com/office/drawing/2014/main" val="20002"/>
                    </a:ext>
                  </a:extLst>
                </a:gridCol>
                <a:gridCol w="1113462">
                  <a:extLst>
                    <a:ext uri="{9D8B030D-6E8A-4147-A177-3AD203B41FA5}">
                      <a16:colId xmlns:a16="http://schemas.microsoft.com/office/drawing/2014/main" val="20003"/>
                    </a:ext>
                  </a:extLst>
                </a:gridCol>
                <a:gridCol w="1192026">
                  <a:extLst>
                    <a:ext uri="{9D8B030D-6E8A-4147-A177-3AD203B41FA5}">
                      <a16:colId xmlns:a16="http://schemas.microsoft.com/office/drawing/2014/main" val="20004"/>
                    </a:ext>
                  </a:extLst>
                </a:gridCol>
                <a:gridCol w="1191434">
                  <a:extLst>
                    <a:ext uri="{9D8B030D-6E8A-4147-A177-3AD203B41FA5}">
                      <a16:colId xmlns:a16="http://schemas.microsoft.com/office/drawing/2014/main" val="20005"/>
                    </a:ext>
                  </a:extLst>
                </a:gridCol>
              </a:tblGrid>
              <a:tr h="527019">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Dispositivo</a:t>
                      </a:r>
                      <a:endParaRPr lang="es-EC"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ED7D31"/>
                      </a:solidFill>
                      <a:prstDash val="solid"/>
                      <a:round/>
                      <a:headEnd type="none" w="med" len="med"/>
                      <a:tailEnd type="none" w="med" len="med"/>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solidFill>
                            <a:srgbClr val="FFFFFF"/>
                          </a:solidFill>
                          <a:effectLst/>
                          <a:latin typeface="Arial" panose="020B0604020202020204" pitchFamily="34" charset="0"/>
                          <a:ea typeface="Calibri" panose="020F0502020204030204" pitchFamily="34" charset="0"/>
                          <a:cs typeface="Times New Roman" panose="02020603050405020304" pitchFamily="18" charset="0"/>
                        </a:rPr>
                        <a:t>Dirección de red/CIDR</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Interfaz</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Dirección IP</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Máscara de subred</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a:noFill/>
                    </a:lnL>
                    <a:lnR>
                      <a:noFill/>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Puerta de enlace predeterminada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a:noFill/>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Matriz_P</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20.255.255.4/30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20.255.255.5</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1"/>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2"/>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1.1.1.0/32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Lo0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1.1.1.1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255.255.255.255</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3"/>
                  </a:ext>
                </a:extLst>
              </a:tr>
              <a:tr h="351347">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Florida_Gye_PE</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20.20.20.0/30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G0/0.100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20.20.20.1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dirty="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4"/>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G0/1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5"/>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2.2.2.0/32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Lo0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2.2.2.2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255.255.255.255</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6"/>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effectLst/>
                          <a:latin typeface="Arial" panose="020B0604020202020204" pitchFamily="34" charset="0"/>
                          <a:ea typeface="Times New Roman" panose="02020603050405020304" pitchFamily="18" charset="0"/>
                          <a:cs typeface="Times New Roman" panose="02020603050405020304" pitchFamily="18" charset="0"/>
                        </a:rPr>
                        <a:t>Urdesa_Gye_PE2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20.255.255.6</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7"/>
                  </a:ext>
                </a:extLst>
              </a:tr>
              <a:tr h="351347">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20.30.20.0/30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G0/1.200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20.30.20.1</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08"/>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b="1">
                          <a:effectLst/>
                          <a:latin typeface="Arial" panose="020B0604020202020204" pitchFamily="34" charset="0"/>
                          <a:ea typeface="Times New Roman" panose="02020603050405020304" pitchFamily="18" charset="0"/>
                          <a:cs typeface="Times New Roman" panose="02020603050405020304" pitchFamily="18" charset="0"/>
                        </a:rPr>
                        <a:t> </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3.3.3.0/32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Lo0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a:effectLst/>
                          <a:latin typeface="Arial" panose="020B0604020202020204" pitchFamily="34" charset="0"/>
                          <a:ea typeface="Times New Roman" panose="02020603050405020304" pitchFamily="18" charset="0"/>
                          <a:cs typeface="Times New Roman" panose="02020603050405020304" pitchFamily="18" charset="0"/>
                        </a:rPr>
                        <a:t>3.3.3.3</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255.255.255.255</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09"/>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Gye_CFR</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20.20.20.0/30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20.20.20.2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dirty="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tcPr>
                </a:tc>
                <a:extLst>
                  <a:ext uri="{0D108BD9-81ED-4DB2-BD59-A6C34878D82A}">
                    <a16:rowId xmlns:a16="http://schemas.microsoft.com/office/drawing/2014/main" val="10010"/>
                  </a:ext>
                </a:extLst>
              </a:tr>
              <a:tr h="175672">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b="1">
                          <a:effectLst/>
                          <a:latin typeface="Arial" panose="020B0604020202020204" pitchFamily="34" charset="0"/>
                          <a:ea typeface="Times New Roman" panose="02020603050405020304" pitchFamily="18" charset="0"/>
                          <a:cs typeface="Times New Roman" panose="02020603050405020304" pitchFamily="18" charset="0"/>
                        </a:rPr>
                        <a:t>Cue_AlmacenesJR</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20.30.20.0/30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G0/0</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20.20.20.2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a:effectLst/>
                          <a:latin typeface="Arial" panose="020B0604020202020204" pitchFamily="34" charset="0"/>
                          <a:ea typeface="Times New Roman" panose="02020603050405020304" pitchFamily="18" charset="0"/>
                          <a:cs typeface="Times New Roman" panose="02020603050405020304" pitchFamily="18" charset="0"/>
                        </a:rPr>
                        <a:t>255.255.255.252</a:t>
                      </a:r>
                      <a:endParaRPr lang="es-EC"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tc>
                  <a:txBody>
                    <a:bodyPr/>
                    <a:lstStyle/>
                    <a:p>
                      <a:pPr algn="just">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s-EC" sz="1000" dirty="0">
                          <a:effectLst/>
                          <a:latin typeface="Arial" panose="020B0604020202020204" pitchFamily="34" charset="0"/>
                          <a:ea typeface="Times New Roman" panose="02020603050405020304" pitchFamily="18" charset="0"/>
                          <a:cs typeface="Times New Roman" panose="02020603050405020304" pitchFamily="18" charset="0"/>
                        </a:rPr>
                        <a:t>N/A</a:t>
                      </a:r>
                      <a:endParaRPr lang="es-EC" sz="1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7165" marR="57165" marT="0" marB="0">
                    <a:lnL w="12700" cap="flat" cmpd="sng" algn="ctr">
                      <a:solidFill>
                        <a:srgbClr val="F4B083"/>
                      </a:solidFill>
                      <a:prstDash val="solid"/>
                      <a:round/>
                      <a:headEnd type="none" w="med" len="med"/>
                      <a:tailEnd type="none" w="med" len="med"/>
                    </a:lnL>
                    <a:lnR w="12700" cap="flat" cmpd="sng" algn="ctr">
                      <a:solidFill>
                        <a:srgbClr val="F4B083"/>
                      </a:solidFill>
                      <a:prstDash val="solid"/>
                      <a:round/>
                      <a:headEnd type="none" w="med" len="med"/>
                      <a:tailEnd type="none" w="med" len="med"/>
                    </a:lnR>
                    <a:lnT w="12700" cap="flat" cmpd="sng" algn="ctr">
                      <a:solidFill>
                        <a:srgbClr val="F4B083"/>
                      </a:solidFill>
                      <a:prstDash val="solid"/>
                      <a:round/>
                      <a:headEnd type="none" w="med" len="med"/>
                      <a:tailEnd type="none" w="med" len="med"/>
                    </a:lnT>
                    <a:lnB w="12700" cap="flat" cmpd="sng" algn="ctr">
                      <a:solidFill>
                        <a:srgbClr val="F4B083"/>
                      </a:solidFill>
                      <a:prstDash val="solid"/>
                      <a:round/>
                      <a:headEnd type="none" w="med" len="med"/>
                      <a:tailEnd type="none" w="med" len="med"/>
                    </a:lnB>
                    <a:solidFill>
                      <a:srgbClr val="FBE4D5"/>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88116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ctr"/>
            <a:r>
              <a:rPr lang="es-EC" dirty="0" smtClean="0"/>
              <a:t>Programación</a:t>
            </a:r>
            <a:endParaRPr lang="es-EC" dirty="0"/>
          </a:p>
        </p:txBody>
      </p:sp>
      <p:sp>
        <p:nvSpPr>
          <p:cNvPr id="4" name="Marcador de texto 3"/>
          <p:cNvSpPr>
            <a:spLocks noGrp="1"/>
          </p:cNvSpPr>
          <p:nvPr>
            <p:ph type="body" idx="1"/>
          </p:nvPr>
        </p:nvSpPr>
        <p:spPr/>
        <p:txBody>
          <a:bodyPr/>
          <a:lstStyle/>
          <a:p>
            <a:r>
              <a:rPr lang="es-EC" dirty="0" smtClean="0"/>
              <a:t>Python</a:t>
            </a:r>
          </a:p>
          <a:p>
            <a:pPr marL="342900" indent="-342900"/>
            <a:r>
              <a:rPr lang="es-EC" dirty="0" err="1" smtClean="0"/>
              <a:t>Qt</a:t>
            </a:r>
            <a:r>
              <a:rPr lang="es-EC" dirty="0" smtClean="0"/>
              <a:t> </a:t>
            </a:r>
            <a:r>
              <a:rPr lang="es-EC" dirty="0" err="1" smtClean="0"/>
              <a:t>Designer</a:t>
            </a:r>
            <a:endParaRPr lang="es-EC" dirty="0" smtClean="0"/>
          </a:p>
          <a:p>
            <a:pPr marL="342900" indent="-342900"/>
            <a:r>
              <a:rPr lang="es-EC" dirty="0" smtClean="0"/>
              <a:t>Programación Orientada a Objetos</a:t>
            </a:r>
          </a:p>
          <a:p>
            <a:pPr marL="342900" indent="-342900"/>
            <a:r>
              <a:rPr lang="es-EC" dirty="0" err="1" smtClean="0"/>
              <a:t>Paramiko</a:t>
            </a:r>
            <a:endParaRPr lang="es-EC" dirty="0" smtClean="0"/>
          </a:p>
          <a:p>
            <a:pPr marL="342900" indent="-342900"/>
            <a:endParaRPr lang="es-EC" dirty="0"/>
          </a:p>
        </p:txBody>
      </p:sp>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spTree>
    <p:extLst>
      <p:ext uri="{BB962C8B-B14F-4D97-AF65-F5344CB8AC3E}">
        <p14:creationId xmlns:p14="http://schemas.microsoft.com/office/powerpoint/2010/main" val="160950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4" name="Imagen 3"/>
          <p:cNvPicPr>
            <a:picLocks noChangeAspect="1"/>
          </p:cNvPicPr>
          <p:nvPr/>
        </p:nvPicPr>
        <p:blipFill>
          <a:blip r:embed="rId2"/>
          <a:stretch>
            <a:fillRect/>
          </a:stretch>
        </p:blipFill>
        <p:spPr>
          <a:xfrm>
            <a:off x="778547" y="798286"/>
            <a:ext cx="6605612" cy="3715657"/>
          </a:xfrm>
          <a:prstGeom prst="rect">
            <a:avLst/>
          </a:prstGeom>
        </p:spPr>
      </p:pic>
    </p:spTree>
    <p:extLst>
      <p:ext uri="{BB962C8B-B14F-4D97-AF65-F5344CB8AC3E}">
        <p14:creationId xmlns:p14="http://schemas.microsoft.com/office/powerpoint/2010/main" val="792641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40621" t="24424" r="40401" b="30660"/>
          <a:stretch/>
        </p:blipFill>
        <p:spPr>
          <a:xfrm>
            <a:off x="1375794" y="994095"/>
            <a:ext cx="1411515" cy="1879134"/>
          </a:xfrm>
          <a:prstGeom prst="rect">
            <a:avLst/>
          </a:prstGeom>
        </p:spPr>
      </p:pic>
      <p:pic>
        <p:nvPicPr>
          <p:cNvPr id="7" name="Imagen 6"/>
          <p:cNvPicPr>
            <a:picLocks noChangeAspect="1"/>
          </p:cNvPicPr>
          <p:nvPr/>
        </p:nvPicPr>
        <p:blipFill rotWithShape="1">
          <a:blip r:embed="rId3">
            <a:extLst>
              <a:ext uri="{28A0092B-C50C-407E-A947-70E740481C1C}">
                <a14:useLocalDpi xmlns:a14="http://schemas.microsoft.com/office/drawing/2010/main" val="0"/>
              </a:ext>
            </a:extLst>
          </a:blip>
          <a:srcRect l="41743" t="25281" r="41560" b="31825"/>
          <a:stretch/>
        </p:blipFill>
        <p:spPr>
          <a:xfrm>
            <a:off x="3632433" y="994095"/>
            <a:ext cx="1259753" cy="1820411"/>
          </a:xfrm>
          <a:prstGeom prst="rect">
            <a:avLst/>
          </a:prstGeom>
        </p:spPr>
      </p:pic>
      <p:pic>
        <p:nvPicPr>
          <p:cNvPr id="8" name="Imagen 7"/>
          <p:cNvPicPr>
            <a:picLocks noChangeAspect="1"/>
          </p:cNvPicPr>
          <p:nvPr/>
        </p:nvPicPr>
        <p:blipFill rotWithShape="1">
          <a:blip r:embed="rId4">
            <a:extLst>
              <a:ext uri="{28A0092B-C50C-407E-A947-70E740481C1C}">
                <a14:useLocalDpi xmlns:a14="http://schemas.microsoft.com/office/drawing/2010/main" val="0"/>
              </a:ext>
            </a:extLst>
          </a:blip>
          <a:srcRect l="37064" t="34251" r="37156" b="41447"/>
          <a:stretch/>
        </p:blipFill>
        <p:spPr>
          <a:xfrm>
            <a:off x="5855514" y="1191236"/>
            <a:ext cx="2357307" cy="1249960"/>
          </a:xfrm>
          <a:prstGeom prst="rect">
            <a:avLst/>
          </a:prstGeom>
        </p:spPr>
      </p:pic>
      <p:pic>
        <p:nvPicPr>
          <p:cNvPr id="9" name="Imagen 8"/>
          <p:cNvPicPr>
            <a:picLocks noChangeAspect="1"/>
          </p:cNvPicPr>
          <p:nvPr/>
        </p:nvPicPr>
        <p:blipFill rotWithShape="1">
          <a:blip r:embed="rId5">
            <a:extLst>
              <a:ext uri="{28A0092B-C50C-407E-A947-70E740481C1C}">
                <a14:useLocalDpi xmlns:a14="http://schemas.microsoft.com/office/drawing/2010/main" val="0"/>
              </a:ext>
            </a:extLst>
          </a:blip>
          <a:srcRect l="32293" t="34251" r="32477" b="41121"/>
          <a:stretch/>
        </p:blipFill>
        <p:spPr>
          <a:xfrm>
            <a:off x="2895606" y="3087150"/>
            <a:ext cx="3221373" cy="1266738"/>
          </a:xfrm>
          <a:prstGeom prst="rect">
            <a:avLst/>
          </a:prstGeom>
        </p:spPr>
      </p:pic>
    </p:spTree>
    <p:extLst>
      <p:ext uri="{BB962C8B-B14F-4D97-AF65-F5344CB8AC3E}">
        <p14:creationId xmlns:p14="http://schemas.microsoft.com/office/powerpoint/2010/main" val="2834911986"/>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705</TotalTime>
  <Words>384</Words>
  <Application>Microsoft Office PowerPoint</Application>
  <PresentationFormat>Presentación en pantalla (16:9)</PresentationFormat>
  <Paragraphs>123</Paragraphs>
  <Slides>16</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Arvo</vt:lpstr>
      <vt:lpstr>Roboto Condensed</vt:lpstr>
      <vt:lpstr>Times New Roman</vt:lpstr>
      <vt:lpstr>Arial</vt:lpstr>
      <vt:lpstr>Calibri</vt:lpstr>
      <vt:lpstr>Roboto Condensed Light</vt:lpstr>
      <vt:lpstr>Salerio template</vt:lpstr>
      <vt:lpstr>Red MPLS VPN en Capa 3 – Sistema de Configuración de dispositivos para un ISP.</vt:lpstr>
      <vt:lpstr>Presentación de PowerPoint</vt:lpstr>
      <vt:lpstr>Red MPLS VPN</vt:lpstr>
      <vt:lpstr>Presentación de PowerPoint</vt:lpstr>
      <vt:lpstr>Presentación de PowerPoint</vt:lpstr>
      <vt:lpstr>TABLA DE DIRECCIONAMIENTO IPv4</vt:lpstr>
      <vt:lpstr>Programación</vt:lpstr>
      <vt:lpstr>Presentación de PowerPoint</vt:lpstr>
      <vt:lpstr>Presentación de PowerPoint</vt:lpstr>
      <vt:lpstr>Presentación de PowerPoint</vt:lpstr>
      <vt:lpstr>Presentación de PowerPoint</vt:lpstr>
      <vt:lpstr>Posibles Problemas</vt:lpstr>
      <vt:lpstr>Posibles Problemas</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VPN MPLS – Sistema de Configuración.</dc:title>
  <dc:creator>usuario</dc:creator>
  <cp:lastModifiedBy>Estudiante</cp:lastModifiedBy>
  <cp:revision>62</cp:revision>
  <dcterms:modified xsi:type="dcterms:W3CDTF">2018-01-22T14:49:59Z</dcterms:modified>
</cp:coreProperties>
</file>